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84" r:id="rId16"/>
    <p:sldId id="285" r:id="rId17"/>
    <p:sldId id="269" r:id="rId18"/>
    <p:sldId id="283" r:id="rId19"/>
    <p:sldId id="270" r:id="rId20"/>
    <p:sldId id="271" r:id="rId21"/>
    <p:sldId id="272" r:id="rId22"/>
    <p:sldId id="273" r:id="rId23"/>
    <p:sldId id="274" r:id="rId24"/>
    <p:sldId id="279" r:id="rId25"/>
    <p:sldId id="277" r:id="rId26"/>
    <p:sldId id="278" r:id="rId27"/>
    <p:sldId id="275" r:id="rId28"/>
    <p:sldId id="286" r:id="rId29"/>
    <p:sldId id="276" r:id="rId30"/>
    <p:sldId id="280" r:id="rId31"/>
    <p:sldId id="281" r:id="rId32"/>
    <p:sldId id="282" r:id="rId33"/>
  </p:sldIdLst>
  <p:sldSz cx="9144000" cy="6858000" type="screen4x3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>
      <p:cViewPr varScale="1">
        <p:scale>
          <a:sx n="58" d="100"/>
          <a:sy n="58" d="100"/>
        </p:scale>
        <p:origin x="8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NZ" smtClean="0"/>
              <a:t>Modifiez le style du titre</a:t>
            </a:r>
            <a:endParaRPr lang="en-NZ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NZ" smtClean="0"/>
              <a:t>Modifiez le style des sous-titres du masque</a:t>
            </a:r>
            <a:endParaRPr lang="en-N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en-NZ" smtClean="0"/>
              <a:pPr/>
              <a:t>24/07/2017</a:t>
            </a:fld>
            <a:endParaRPr lang="en-N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en-NZ" smtClean="0"/>
              <a:pPr/>
              <a:t>‹N°›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Modifiez le style du titre</a:t>
            </a:r>
            <a:endParaRPr lang="en-N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NZ" smtClean="0"/>
              <a:t>Modifiez les styles du texte du masque</a:t>
            </a:r>
          </a:p>
          <a:p>
            <a:pPr lvl="1"/>
            <a:r>
              <a:rPr lang="en-NZ" smtClean="0"/>
              <a:t>Deuxième niveau</a:t>
            </a:r>
          </a:p>
          <a:p>
            <a:pPr lvl="2"/>
            <a:r>
              <a:rPr lang="en-NZ" smtClean="0"/>
              <a:t>Troisième niveau</a:t>
            </a:r>
          </a:p>
          <a:p>
            <a:pPr lvl="3"/>
            <a:r>
              <a:rPr lang="en-NZ" smtClean="0"/>
              <a:t>Quatrième niveau</a:t>
            </a:r>
          </a:p>
          <a:p>
            <a:pPr lvl="4"/>
            <a:r>
              <a:rPr lang="en-NZ" smtClean="0"/>
              <a:t>Cinquième niveau</a:t>
            </a:r>
            <a:endParaRPr lang="en-N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en-NZ" smtClean="0"/>
              <a:pPr/>
              <a:t>24/07/2017</a:t>
            </a:fld>
            <a:endParaRPr lang="en-N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en-NZ" smtClean="0"/>
              <a:pPr/>
              <a:t>‹N°›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NZ" smtClean="0"/>
              <a:t>Modifiez le style du titre</a:t>
            </a:r>
            <a:endParaRPr lang="en-N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NZ" smtClean="0"/>
              <a:t>Modifiez les styles du texte du masque</a:t>
            </a:r>
          </a:p>
          <a:p>
            <a:pPr lvl="1"/>
            <a:r>
              <a:rPr lang="en-NZ" smtClean="0"/>
              <a:t>Deuxième niveau</a:t>
            </a:r>
          </a:p>
          <a:p>
            <a:pPr lvl="2"/>
            <a:r>
              <a:rPr lang="en-NZ" smtClean="0"/>
              <a:t>Troisième niveau</a:t>
            </a:r>
          </a:p>
          <a:p>
            <a:pPr lvl="3"/>
            <a:r>
              <a:rPr lang="en-NZ" smtClean="0"/>
              <a:t>Quatrième niveau</a:t>
            </a:r>
          </a:p>
          <a:p>
            <a:pPr lvl="4"/>
            <a:r>
              <a:rPr lang="en-NZ" smtClean="0"/>
              <a:t>Cinquième niveau</a:t>
            </a:r>
            <a:endParaRPr lang="en-N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en-NZ" smtClean="0"/>
              <a:pPr/>
              <a:t>24/07/2017</a:t>
            </a:fld>
            <a:endParaRPr lang="en-N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en-NZ" smtClean="0"/>
              <a:pPr/>
              <a:t>‹N°›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Modifiez le style du titre</a:t>
            </a:r>
            <a:endParaRPr lang="en-N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NZ" smtClean="0"/>
              <a:t>Modifiez les styles du texte du masque</a:t>
            </a:r>
          </a:p>
          <a:p>
            <a:pPr lvl="1"/>
            <a:r>
              <a:rPr lang="en-NZ" smtClean="0"/>
              <a:t>Deuxième niveau</a:t>
            </a:r>
          </a:p>
          <a:p>
            <a:pPr lvl="2"/>
            <a:r>
              <a:rPr lang="en-NZ" smtClean="0"/>
              <a:t>Troisième niveau</a:t>
            </a:r>
          </a:p>
          <a:p>
            <a:pPr lvl="3"/>
            <a:r>
              <a:rPr lang="en-NZ" smtClean="0"/>
              <a:t>Quatrième niveau</a:t>
            </a:r>
          </a:p>
          <a:p>
            <a:pPr lvl="4"/>
            <a:r>
              <a:rPr lang="en-NZ" smtClean="0"/>
              <a:t>Cinquième niveau</a:t>
            </a:r>
            <a:endParaRPr lang="en-N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en-NZ" smtClean="0"/>
              <a:pPr/>
              <a:t>24/07/2017</a:t>
            </a:fld>
            <a:endParaRPr lang="en-N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en-NZ" smtClean="0"/>
              <a:pPr/>
              <a:t>‹N°›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NZ" smtClean="0"/>
              <a:t>Modifiez le style du titre</a:t>
            </a:r>
            <a:endParaRPr lang="en-N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NZ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en-NZ" smtClean="0"/>
              <a:pPr/>
              <a:t>24/07/2017</a:t>
            </a:fld>
            <a:endParaRPr lang="en-N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en-NZ" smtClean="0"/>
              <a:pPr/>
              <a:t>‹N°›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Modifiez le style du titre</a:t>
            </a:r>
            <a:endParaRPr lang="en-NZ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NZ" smtClean="0"/>
              <a:t>Modifiez les styles du texte du masque</a:t>
            </a:r>
          </a:p>
          <a:p>
            <a:pPr lvl="1"/>
            <a:r>
              <a:rPr lang="en-NZ" smtClean="0"/>
              <a:t>Deuxième niveau</a:t>
            </a:r>
          </a:p>
          <a:p>
            <a:pPr lvl="2"/>
            <a:r>
              <a:rPr lang="en-NZ" smtClean="0"/>
              <a:t>Troisième niveau</a:t>
            </a:r>
          </a:p>
          <a:p>
            <a:pPr lvl="3"/>
            <a:r>
              <a:rPr lang="en-NZ" smtClean="0"/>
              <a:t>Quatrième niveau</a:t>
            </a:r>
          </a:p>
          <a:p>
            <a:pPr lvl="4"/>
            <a:r>
              <a:rPr lang="en-NZ" smtClean="0"/>
              <a:t>Cinquième niveau</a:t>
            </a:r>
            <a:endParaRPr lang="en-NZ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NZ" smtClean="0"/>
              <a:t>Modifiez les styles du texte du masque</a:t>
            </a:r>
          </a:p>
          <a:p>
            <a:pPr lvl="1"/>
            <a:r>
              <a:rPr lang="en-NZ" smtClean="0"/>
              <a:t>Deuxième niveau</a:t>
            </a:r>
          </a:p>
          <a:p>
            <a:pPr lvl="2"/>
            <a:r>
              <a:rPr lang="en-NZ" smtClean="0"/>
              <a:t>Troisième niveau</a:t>
            </a:r>
          </a:p>
          <a:p>
            <a:pPr lvl="3"/>
            <a:r>
              <a:rPr lang="en-NZ" smtClean="0"/>
              <a:t>Quatrième niveau</a:t>
            </a:r>
          </a:p>
          <a:p>
            <a:pPr lvl="4"/>
            <a:r>
              <a:rPr lang="en-NZ" smtClean="0"/>
              <a:t>Cinquième niveau</a:t>
            </a:r>
            <a:endParaRPr lang="en-NZ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en-NZ" smtClean="0"/>
              <a:pPr/>
              <a:t>24/07/2017</a:t>
            </a:fld>
            <a:endParaRPr lang="en-N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en-NZ" smtClean="0"/>
              <a:pPr/>
              <a:t>‹N°›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Z" smtClean="0"/>
              <a:t>Modifiez le style du titre</a:t>
            </a:r>
            <a:endParaRPr lang="en-N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NZ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NZ" smtClean="0"/>
              <a:t>Modifiez les styles du texte du masque</a:t>
            </a:r>
          </a:p>
          <a:p>
            <a:pPr lvl="1"/>
            <a:r>
              <a:rPr lang="en-NZ" smtClean="0"/>
              <a:t>Deuxième niveau</a:t>
            </a:r>
          </a:p>
          <a:p>
            <a:pPr lvl="2"/>
            <a:r>
              <a:rPr lang="en-NZ" smtClean="0"/>
              <a:t>Troisième niveau</a:t>
            </a:r>
          </a:p>
          <a:p>
            <a:pPr lvl="3"/>
            <a:r>
              <a:rPr lang="en-NZ" smtClean="0"/>
              <a:t>Quatrième niveau</a:t>
            </a:r>
          </a:p>
          <a:p>
            <a:pPr lvl="4"/>
            <a:r>
              <a:rPr lang="en-NZ" smtClean="0"/>
              <a:t>Cinquième niveau</a:t>
            </a:r>
            <a:endParaRPr lang="en-NZ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NZ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NZ" smtClean="0"/>
              <a:t>Modifiez les styles du texte du masque</a:t>
            </a:r>
          </a:p>
          <a:p>
            <a:pPr lvl="1"/>
            <a:r>
              <a:rPr lang="en-NZ" smtClean="0"/>
              <a:t>Deuxième niveau</a:t>
            </a:r>
          </a:p>
          <a:p>
            <a:pPr lvl="2"/>
            <a:r>
              <a:rPr lang="en-NZ" smtClean="0"/>
              <a:t>Troisième niveau</a:t>
            </a:r>
          </a:p>
          <a:p>
            <a:pPr lvl="3"/>
            <a:r>
              <a:rPr lang="en-NZ" smtClean="0"/>
              <a:t>Quatrième niveau</a:t>
            </a:r>
          </a:p>
          <a:p>
            <a:pPr lvl="4"/>
            <a:r>
              <a:rPr lang="en-NZ" smtClean="0"/>
              <a:t>Cinquième niveau</a:t>
            </a:r>
            <a:endParaRPr lang="en-NZ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en-NZ" smtClean="0"/>
              <a:pPr/>
              <a:t>24/07/2017</a:t>
            </a:fld>
            <a:endParaRPr lang="en-NZ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en-NZ" smtClean="0"/>
              <a:pPr/>
              <a:t>‹N°›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Modifiez le style du titre</a:t>
            </a:r>
            <a:endParaRPr lang="en-N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en-NZ" smtClean="0"/>
              <a:pPr/>
              <a:t>24/07/2017</a:t>
            </a:fld>
            <a:endParaRPr lang="en-NZ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en-NZ" smtClean="0"/>
              <a:pPr/>
              <a:t>‹N°›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en-NZ" smtClean="0"/>
              <a:pPr/>
              <a:t>24/07/2017</a:t>
            </a:fld>
            <a:endParaRPr lang="en-NZ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en-NZ" smtClean="0"/>
              <a:pPr/>
              <a:t>‹N°›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NZ" smtClean="0"/>
              <a:t>Modifiez le style du titre</a:t>
            </a:r>
            <a:endParaRPr lang="en-N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NZ" smtClean="0"/>
              <a:t>Modifiez les styles du texte du masque</a:t>
            </a:r>
          </a:p>
          <a:p>
            <a:pPr lvl="1"/>
            <a:r>
              <a:rPr lang="en-NZ" smtClean="0"/>
              <a:t>Deuxième niveau</a:t>
            </a:r>
          </a:p>
          <a:p>
            <a:pPr lvl="2"/>
            <a:r>
              <a:rPr lang="en-NZ" smtClean="0"/>
              <a:t>Troisième niveau</a:t>
            </a:r>
          </a:p>
          <a:p>
            <a:pPr lvl="3"/>
            <a:r>
              <a:rPr lang="en-NZ" smtClean="0"/>
              <a:t>Quatrième niveau</a:t>
            </a:r>
          </a:p>
          <a:p>
            <a:pPr lvl="4"/>
            <a:r>
              <a:rPr lang="en-NZ" smtClean="0"/>
              <a:t>Cinquième niveau</a:t>
            </a:r>
            <a:endParaRPr lang="en-N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NZ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en-NZ" smtClean="0"/>
              <a:pPr/>
              <a:t>24/07/2017</a:t>
            </a:fld>
            <a:endParaRPr lang="en-N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en-NZ" smtClean="0"/>
              <a:pPr/>
              <a:t>‹N°›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NZ" smtClean="0"/>
              <a:t>Modifiez le style du titre</a:t>
            </a:r>
            <a:endParaRPr lang="en-N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NZ" smtClean="0"/>
              <a:t>Cliquez sur l'icône pour ajouter une image</a:t>
            </a:r>
            <a:endParaRPr lang="en-N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NZ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en-NZ" smtClean="0"/>
              <a:pPr/>
              <a:t>24/07/2017</a:t>
            </a:fld>
            <a:endParaRPr lang="en-N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en-NZ" smtClean="0"/>
              <a:pPr/>
              <a:t>‹N°›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NZ" smtClean="0"/>
              <a:t>Cliquez pour modifier le style du titre</a:t>
            </a:r>
            <a:endParaRPr lang="en-N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NZ" smtClean="0"/>
              <a:t>Cliquez pour modifier les styles du texte du masque</a:t>
            </a:r>
          </a:p>
          <a:p>
            <a:pPr lvl="1"/>
            <a:r>
              <a:rPr lang="en-NZ" smtClean="0"/>
              <a:t>Deuxième niveau</a:t>
            </a:r>
          </a:p>
          <a:p>
            <a:pPr lvl="2"/>
            <a:r>
              <a:rPr lang="en-NZ" smtClean="0"/>
              <a:t>Troisième niveau</a:t>
            </a:r>
          </a:p>
          <a:p>
            <a:pPr lvl="3"/>
            <a:r>
              <a:rPr lang="en-NZ" smtClean="0"/>
              <a:t>Quatrième niveau</a:t>
            </a:r>
          </a:p>
          <a:p>
            <a:pPr lvl="4"/>
            <a:r>
              <a:rPr lang="en-NZ" smtClean="0"/>
              <a:t>Cinquième niveau</a:t>
            </a:r>
            <a:endParaRPr lang="en-N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02334-7E8B-4320-A1E2-4B05AC15A670}" type="datetimeFigureOut">
              <a:rPr lang="en-NZ" smtClean="0"/>
              <a:pPr/>
              <a:t>24/07/2017</a:t>
            </a:fld>
            <a:endParaRPr lang="en-N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582E2-60D7-40E7-AECB-CED9E7320F8D}" type="slidenum">
              <a:rPr lang="en-NZ" smtClean="0"/>
              <a:pPr/>
              <a:t>‹N°›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>
            <a:normAutofit fontScale="92500"/>
          </a:bodyPr>
          <a:lstStyle/>
          <a:p>
            <a:r>
              <a:rPr lang="fr-FR" sz="6600" b="1" dirty="0" smtClean="0">
                <a:solidFill>
                  <a:schemeClr val="bg1"/>
                </a:solidFill>
              </a:rPr>
              <a:t>OBJECTIF </a:t>
            </a:r>
          </a:p>
          <a:p>
            <a:r>
              <a:rPr lang="fr-FR" sz="4000" b="1" dirty="0" smtClean="0">
                <a:solidFill>
                  <a:srgbClr val="FFFF00"/>
                </a:solidFill>
              </a:rPr>
              <a:t>Atteindre le niveau ORANGE 2* à 8 ans</a:t>
            </a:r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180283"/>
            <a:ext cx="7772400" cy="1470025"/>
          </a:xfrm>
        </p:spPr>
        <p:txBody>
          <a:bodyPr>
            <a:normAutofit/>
          </a:bodyPr>
          <a:lstStyle/>
          <a:p>
            <a:r>
              <a:rPr lang="fr-FR" sz="4800" b="1" dirty="0" smtClean="0">
                <a:solidFill>
                  <a:schemeClr val="accent6">
                    <a:lumMod val="75000"/>
                  </a:schemeClr>
                </a:solidFill>
              </a:rPr>
              <a:t>LA FORMATION DES 5 / 7 ANS</a:t>
            </a:r>
            <a:endParaRPr lang="fr-FR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0828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-12494"/>
            <a:ext cx="8464948" cy="623930"/>
          </a:xfrm>
          <a:ln cmpd="dbl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fr-FR" sz="4800" b="1" dirty="0">
                <a:solidFill>
                  <a:srgbClr val="FFFF00"/>
                </a:solidFill>
              </a:rPr>
              <a:t>7</a:t>
            </a:r>
            <a:r>
              <a:rPr lang="fr-FR" sz="4800" b="1" dirty="0" smtClean="0">
                <a:solidFill>
                  <a:srgbClr val="FFFF00"/>
                </a:solidFill>
              </a:rPr>
              <a:t>/ Découverte du jeu (compétition)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691376"/>
            <a:ext cx="8856984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*</a:t>
            </a:r>
            <a:r>
              <a:rPr lang="fr-FR" sz="2800" b="1" dirty="0" smtClean="0">
                <a:solidFill>
                  <a:schemeClr val="bg1"/>
                </a:solidFill>
              </a:rPr>
              <a:t>Pour les parents qui commencent à participer aux J et M, aux plateaux</a:t>
            </a:r>
          </a:p>
          <a:p>
            <a:pPr lvl="2"/>
            <a:endParaRPr lang="fr-FR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 smtClean="0">
                <a:solidFill>
                  <a:schemeClr val="bg1"/>
                </a:solidFill>
              </a:rPr>
              <a:t>Mise en valeur des journées JEU et MATCHS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Fiche d’</a:t>
            </a:r>
            <a:r>
              <a:rPr lang="fr-FR" sz="2800" dirty="0" err="1" smtClean="0">
                <a:solidFill>
                  <a:schemeClr val="bg1"/>
                </a:solidFill>
              </a:rPr>
              <a:t>éval</a:t>
            </a:r>
            <a:r>
              <a:rPr lang="fr-FR" sz="2800" dirty="0" smtClean="0">
                <a:solidFill>
                  <a:schemeClr val="bg1"/>
                </a:solidFill>
              </a:rPr>
              <a:t>. – goûter – remise – infos parents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Donner confiance, banaliser la défaite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Rappel des valeurs, </a:t>
            </a:r>
            <a:r>
              <a:rPr lang="fr-FR" dirty="0" smtClean="0">
                <a:solidFill>
                  <a:schemeClr val="bg1"/>
                </a:solidFill>
              </a:rPr>
              <a:t>concentration, contrôle, humilité, confiance</a:t>
            </a:r>
            <a:endParaRPr lang="fr-FR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 smtClean="0">
                <a:solidFill>
                  <a:schemeClr val="bg1"/>
                </a:solidFill>
              </a:rPr>
              <a:t>Suivi de la compétition pour les parents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Exigence sur l’attitude – donner le meilleur de soi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Valoriser, encourager les efforts de l‘enfant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Remarques objectives (non des impressions)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 smtClean="0">
                <a:solidFill>
                  <a:schemeClr val="bg1"/>
                </a:solidFill>
              </a:rPr>
              <a:t>Surveiller l’envie de l’enfant et son plaisir de vivre une confrontation</a:t>
            </a:r>
          </a:p>
        </p:txBody>
      </p:sp>
    </p:spTree>
    <p:extLst>
      <p:ext uri="{BB962C8B-B14F-4D97-AF65-F5344CB8AC3E}">
        <p14:creationId xmlns:p14="http://schemas.microsoft.com/office/powerpoint/2010/main" val="219599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88"/>
            <a:ext cx="9144000" cy="6858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928992" cy="6048672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ORGANISER  </a:t>
            </a:r>
            <a:br>
              <a:rPr lang="fr-FR" sz="6000" b="1" dirty="0" smtClean="0">
                <a:solidFill>
                  <a:srgbClr val="FFFF00"/>
                </a:solidFill>
              </a:rPr>
            </a:br>
            <a:r>
              <a:rPr lang="fr-FR" sz="6000" b="1" dirty="0">
                <a:solidFill>
                  <a:srgbClr val="FFFF00"/>
                </a:solidFill>
              </a:rPr>
              <a:t>L’APPRENTISSAGE </a:t>
            </a:r>
            <a:br>
              <a:rPr lang="fr-FR" sz="6000" b="1" dirty="0">
                <a:solidFill>
                  <a:srgbClr val="FFFF00"/>
                </a:solidFill>
              </a:rPr>
            </a:br>
            <a:r>
              <a:rPr lang="fr-FR" sz="4800" b="1" dirty="0" smtClean="0">
                <a:solidFill>
                  <a:srgbClr val="FFFF00"/>
                </a:solidFill>
              </a:rPr>
              <a:t>et</a:t>
            </a:r>
            <a:r>
              <a:rPr lang="fr-FR" sz="4800" b="1" dirty="0">
                <a:solidFill>
                  <a:srgbClr val="FFFF00"/>
                </a:solidFill>
              </a:rPr>
              <a:t/>
            </a:r>
            <a:br>
              <a:rPr lang="fr-FR" sz="4800" b="1" dirty="0">
                <a:solidFill>
                  <a:srgbClr val="FFFF00"/>
                </a:solidFill>
              </a:rPr>
            </a:br>
            <a:r>
              <a:rPr lang="fr-FR" sz="6000" b="1" dirty="0" smtClean="0">
                <a:solidFill>
                  <a:srgbClr val="FFFF00"/>
                </a:solidFill>
              </a:rPr>
              <a:t>ENSEIGNER </a:t>
            </a:r>
            <a:endParaRPr lang="fr-FR" sz="6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41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3504" y="188641"/>
            <a:ext cx="8576968" cy="792088"/>
          </a:xfrm>
          <a:ln cmpd="dbl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fr-FR" sz="4800" b="1" dirty="0">
                <a:solidFill>
                  <a:srgbClr val="FFFF00"/>
                </a:solidFill>
              </a:rPr>
              <a:t>1</a:t>
            </a:r>
            <a:r>
              <a:rPr lang="fr-FR" sz="4800" b="1" dirty="0" smtClean="0">
                <a:solidFill>
                  <a:srgbClr val="FFFF00"/>
                </a:solidFill>
              </a:rPr>
              <a:t>/ Développement des compétences 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52" y="1196752"/>
            <a:ext cx="9144000" cy="11326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*</a:t>
            </a:r>
            <a:r>
              <a:rPr lang="fr-FR" sz="2800" b="1" dirty="0">
                <a:solidFill>
                  <a:schemeClr val="bg1"/>
                </a:solidFill>
              </a:rPr>
              <a:t>D</a:t>
            </a:r>
            <a:r>
              <a:rPr lang="fr-FR" sz="2800" b="1" dirty="0" smtClean="0">
                <a:solidFill>
                  <a:schemeClr val="bg1"/>
                </a:solidFill>
              </a:rPr>
              <a:t>évelopper les qualités motrices </a:t>
            </a:r>
            <a:r>
              <a:rPr lang="fr-FR" sz="2400" b="1" dirty="0" smtClean="0">
                <a:solidFill>
                  <a:srgbClr val="FF0000"/>
                </a:solidFill>
              </a:rPr>
              <a:t>UTILISER UN TERRAIN FACILE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Travailler, </a:t>
            </a:r>
            <a:r>
              <a:rPr lang="fr-FR" sz="2000" dirty="0" smtClean="0">
                <a:solidFill>
                  <a:schemeClr val="bg1"/>
                </a:solidFill>
              </a:rPr>
              <a:t>COORDINATION, EQUILIBRE, MOTRICITE, DISSOCIATION</a:t>
            </a:r>
            <a:endParaRPr lang="fr-FR" sz="2800" dirty="0" smtClean="0">
              <a:solidFill>
                <a:schemeClr val="bg1"/>
              </a:solidFill>
            </a:endParaRPr>
          </a:p>
          <a:p>
            <a:pPr lvl="2"/>
            <a:endParaRPr lang="fr-FR" sz="28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Développer les qualités d’adaptation à la balle </a:t>
            </a:r>
            <a:r>
              <a:rPr lang="fr-FR" sz="2400" b="1" dirty="0" smtClean="0">
                <a:solidFill>
                  <a:srgbClr val="FF0000"/>
                </a:solidFill>
              </a:rPr>
              <a:t>UTILISER </a:t>
            </a:r>
            <a:r>
              <a:rPr lang="fr-FR" sz="2400" b="1" dirty="0">
                <a:solidFill>
                  <a:srgbClr val="FF0000"/>
                </a:solidFill>
              </a:rPr>
              <a:t>UN TERRAIN DIFFICILE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Améliorer, PERCEPTION, VITESSE D’ORGANISATION</a:t>
            </a:r>
            <a:endParaRPr lang="fr-FR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Développer les qualités tactiques en match </a:t>
            </a:r>
            <a:r>
              <a:rPr lang="fr-FR" sz="2400" b="1" dirty="0">
                <a:solidFill>
                  <a:srgbClr val="FF0000"/>
                </a:solidFill>
              </a:rPr>
              <a:t>UTILISER UN TERRAIN DU NIVEAU DE L’ENFANT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Améliorer, SENS DU JEU, CAPACITE A GAGNER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3200" dirty="0" smtClean="0">
                <a:solidFill>
                  <a:schemeClr val="bg1"/>
                </a:solidFill>
              </a:rPr>
              <a:t>Qualités importantes à travailler régulièrement</a:t>
            </a:r>
            <a:endParaRPr lang="fr-FR" sz="2800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49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3504" y="188641"/>
            <a:ext cx="8576968" cy="792088"/>
          </a:xfrm>
          <a:ln cmpd="dbl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fr-FR" sz="4800" b="1" dirty="0">
                <a:solidFill>
                  <a:srgbClr val="FFFF00"/>
                </a:solidFill>
              </a:rPr>
              <a:t>2</a:t>
            </a:r>
            <a:r>
              <a:rPr lang="fr-FR" sz="4800" b="1" dirty="0" smtClean="0">
                <a:solidFill>
                  <a:srgbClr val="FFFF00"/>
                </a:solidFill>
              </a:rPr>
              <a:t>/ Allers – retours entre les terrains 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52" y="1196752"/>
            <a:ext cx="9144000" cy="12403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rgbClr val="FF0000"/>
                </a:solidFill>
              </a:rPr>
              <a:t>UTILISER UN TERRAIN FACILE : </a:t>
            </a:r>
            <a:r>
              <a:rPr lang="fr-FR" sz="2400" b="1" dirty="0" smtClean="0">
                <a:solidFill>
                  <a:schemeClr val="bg1"/>
                </a:solidFill>
              </a:rPr>
              <a:t>faciliter le VOLUME et la MAÎTRISE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b="1" dirty="0" smtClean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Apprendre et automatiser des réponses motrices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Répéter un grand nombre de fois</a:t>
            </a:r>
          </a:p>
          <a:p>
            <a:pPr lvl="2"/>
            <a:endParaRPr lang="fr-FR" dirty="0" smtClean="0">
              <a:solidFill>
                <a:schemeClr val="bg1"/>
              </a:solidFill>
            </a:endParaRPr>
          </a:p>
          <a:p>
            <a:pPr lvl="2"/>
            <a:endParaRPr lang="fr-FR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</a:rPr>
              <a:t>UTILISER </a:t>
            </a:r>
            <a:r>
              <a:rPr lang="fr-FR" sz="2400" b="1" dirty="0">
                <a:solidFill>
                  <a:srgbClr val="FF0000"/>
                </a:solidFill>
              </a:rPr>
              <a:t>UN TERRAIN </a:t>
            </a:r>
            <a:r>
              <a:rPr lang="fr-FR" sz="2400" b="1" dirty="0" smtClean="0">
                <a:solidFill>
                  <a:srgbClr val="FF0000"/>
                </a:solidFill>
              </a:rPr>
              <a:t>DIFFICILE : </a:t>
            </a:r>
            <a:r>
              <a:rPr lang="fr-FR" sz="2400" b="1" dirty="0" smtClean="0">
                <a:solidFill>
                  <a:schemeClr val="bg1"/>
                </a:solidFill>
              </a:rPr>
              <a:t>améliorer </a:t>
            </a:r>
            <a:r>
              <a:rPr lang="fr-FR" sz="2000" b="1" dirty="0" smtClean="0">
                <a:solidFill>
                  <a:schemeClr val="bg1"/>
                </a:solidFill>
              </a:rPr>
              <a:t>PERCEPTION et VITESSE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000" b="1" dirty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Développer la réactivité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S’adapter à une situation rapide (</a:t>
            </a:r>
            <a:r>
              <a:rPr lang="fr-FR" sz="2800" dirty="0" err="1" smtClean="0">
                <a:solidFill>
                  <a:schemeClr val="bg1"/>
                </a:solidFill>
              </a:rPr>
              <a:t>disso</a:t>
            </a:r>
            <a:r>
              <a:rPr lang="fr-FR" sz="2800" dirty="0" smtClean="0">
                <a:solidFill>
                  <a:schemeClr val="bg1"/>
                </a:solidFill>
              </a:rPr>
              <a:t>, prépa, plan)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Améliorer la vitesse de bras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Jouer dans l’urgence  </a:t>
            </a:r>
            <a:endParaRPr lang="fr-FR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endParaRPr lang="fr-FR" sz="2800" dirty="0" smtClean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03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052737"/>
            <a:ext cx="9036496" cy="5805264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3504" y="188641"/>
            <a:ext cx="8576968" cy="792088"/>
          </a:xfrm>
          <a:ln cmpd="dbl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fr-FR" sz="4800" b="1" dirty="0">
                <a:solidFill>
                  <a:srgbClr val="FFFF00"/>
                </a:solidFill>
              </a:rPr>
              <a:t>2</a:t>
            </a:r>
            <a:r>
              <a:rPr lang="fr-FR" sz="4800" b="1" dirty="0" smtClean="0">
                <a:solidFill>
                  <a:srgbClr val="FFFF00"/>
                </a:solidFill>
              </a:rPr>
              <a:t>/ Allers – retours entre les terrains 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52" y="1196752"/>
            <a:ext cx="9144000" cy="1314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rgbClr val="FF0000"/>
                </a:solidFill>
              </a:rPr>
              <a:t>UTILISER </a:t>
            </a:r>
            <a:r>
              <a:rPr lang="fr-FR" sz="2400" b="1" dirty="0">
                <a:solidFill>
                  <a:srgbClr val="FF0000"/>
                </a:solidFill>
              </a:rPr>
              <a:t>UN TERRAIN DU NIVEAU DE L’ENFANT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Automatisation et confiance </a:t>
            </a:r>
          </a:p>
          <a:p>
            <a:pPr lvl="2"/>
            <a:r>
              <a:rPr lang="fr-FR" sz="2800" b="1" dirty="0" smtClean="0">
                <a:solidFill>
                  <a:schemeClr val="bg1"/>
                </a:solidFill>
              </a:rPr>
              <a:t>1/ Régulier</a:t>
            </a:r>
            <a:r>
              <a:rPr lang="fr-FR" sz="2800" dirty="0" smtClean="0">
                <a:solidFill>
                  <a:schemeClr val="bg1"/>
                </a:solidFill>
              </a:rPr>
              <a:t>, ne pas faire de fautes</a:t>
            </a:r>
          </a:p>
          <a:p>
            <a:pPr marL="1371600" lvl="2" indent="-457200">
              <a:buFontTx/>
              <a:buChar char="-"/>
            </a:pPr>
            <a:r>
              <a:rPr lang="fr-FR" sz="2800" b="1" dirty="0" smtClean="0">
                <a:solidFill>
                  <a:srgbClr val="7030A0"/>
                </a:solidFill>
              </a:rPr>
              <a:t>VIOLET</a:t>
            </a:r>
            <a:r>
              <a:rPr lang="fr-FR" sz="2800" dirty="0" smtClean="0">
                <a:solidFill>
                  <a:schemeClr val="bg1"/>
                </a:solidFill>
              </a:rPr>
              <a:t>, beaucoup d’échanges CD / intro R / alt.CR - (OBJECTIF de frappes à atteindre, AUGM. Semaine</a:t>
            </a:r>
          </a:p>
          <a:p>
            <a:pPr marL="1371600" lvl="2" indent="-457200">
              <a:buFontTx/>
              <a:buChar char="-"/>
            </a:pPr>
            <a:r>
              <a:rPr lang="fr-FR" sz="2800" b="1" dirty="0" smtClean="0">
                <a:solidFill>
                  <a:srgbClr val="FF0000"/>
                </a:solidFill>
              </a:rPr>
              <a:t>ROUGE</a:t>
            </a:r>
            <a:r>
              <a:rPr lang="fr-FR" sz="2800" dirty="0" smtClean="0">
                <a:solidFill>
                  <a:schemeClr val="bg1"/>
                </a:solidFill>
              </a:rPr>
              <a:t>, chamboule tout, toucher-jouer, 8, </a:t>
            </a:r>
            <a:r>
              <a:rPr lang="fr-FR" sz="2800" dirty="0" err="1" smtClean="0">
                <a:solidFill>
                  <a:schemeClr val="bg1"/>
                </a:solidFill>
              </a:rPr>
              <a:t>ping</a:t>
            </a:r>
            <a:endParaRPr lang="fr-FR" sz="2800" dirty="0" smtClean="0">
              <a:solidFill>
                <a:schemeClr val="bg1"/>
              </a:solidFill>
            </a:endParaRPr>
          </a:p>
          <a:p>
            <a:pPr marL="1371600" lvl="2" indent="-457200">
              <a:buFontTx/>
              <a:buChar char="-"/>
            </a:pPr>
            <a:r>
              <a:rPr lang="fr-FR" sz="2800" b="1" dirty="0" smtClean="0">
                <a:solidFill>
                  <a:srgbClr val="FFC000"/>
                </a:solidFill>
              </a:rPr>
              <a:t>ORANGE</a:t>
            </a:r>
            <a:r>
              <a:rPr lang="fr-FR" sz="2800" dirty="0" smtClean="0">
                <a:solidFill>
                  <a:schemeClr val="bg1"/>
                </a:solidFill>
              </a:rPr>
              <a:t>, alternance, V, jouer croisé</a:t>
            </a:r>
            <a:endParaRPr lang="fr-FR" sz="2800" dirty="0">
              <a:solidFill>
                <a:schemeClr val="bg1"/>
              </a:solidFill>
            </a:endParaRPr>
          </a:p>
          <a:p>
            <a:pPr lvl="2"/>
            <a:endParaRPr lang="fr-FR" sz="1000" dirty="0" smtClean="0">
              <a:solidFill>
                <a:schemeClr val="bg1"/>
              </a:solidFill>
            </a:endParaRPr>
          </a:p>
          <a:p>
            <a:pPr lvl="2"/>
            <a:r>
              <a:rPr lang="fr-FR" sz="2800" dirty="0" smtClean="0">
                <a:solidFill>
                  <a:schemeClr val="bg1"/>
                </a:solidFill>
              </a:rPr>
              <a:t>2/ </a:t>
            </a:r>
            <a:r>
              <a:rPr lang="fr-FR" sz="2800" b="1" dirty="0" smtClean="0">
                <a:solidFill>
                  <a:schemeClr val="bg1"/>
                </a:solidFill>
              </a:rPr>
              <a:t>Déplacer l’adversaire</a:t>
            </a:r>
            <a:endParaRPr lang="fr-FR" sz="2800" dirty="0">
              <a:solidFill>
                <a:schemeClr val="bg1"/>
              </a:solidFill>
            </a:endParaRPr>
          </a:p>
          <a:p>
            <a:pPr marL="1371600" lvl="2" indent="-457200">
              <a:buFontTx/>
              <a:buChar char="-"/>
            </a:pPr>
            <a:r>
              <a:rPr lang="fr-FR" sz="2800" b="1" dirty="0" smtClean="0">
                <a:solidFill>
                  <a:schemeClr val="bg1"/>
                </a:solidFill>
              </a:rPr>
              <a:t>BLANC,</a:t>
            </a:r>
            <a:r>
              <a:rPr lang="fr-FR" sz="2800" b="1" dirty="0" smtClean="0">
                <a:solidFill>
                  <a:srgbClr val="7030A0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triangle, but en coin, but vide</a:t>
            </a:r>
          </a:p>
          <a:p>
            <a:pPr marL="1371600" lvl="2" indent="-457200">
              <a:buFontTx/>
              <a:buChar char="-"/>
            </a:pPr>
            <a:r>
              <a:rPr lang="fr-FR" sz="2800" b="1" dirty="0" smtClean="0">
                <a:solidFill>
                  <a:srgbClr val="7030A0"/>
                </a:solidFill>
              </a:rPr>
              <a:t>VIOLET</a:t>
            </a:r>
            <a:r>
              <a:rPr lang="fr-FR" sz="2800" dirty="0" smtClean="0">
                <a:solidFill>
                  <a:schemeClr val="bg1"/>
                </a:solidFill>
              </a:rPr>
              <a:t>, le V, l’intention, la zone interdite</a:t>
            </a:r>
            <a:endParaRPr lang="fr-FR" sz="2800" dirty="0">
              <a:solidFill>
                <a:schemeClr val="bg1"/>
              </a:solidFill>
            </a:endParaRPr>
          </a:p>
          <a:p>
            <a:pPr marL="1371600" lvl="2" indent="-457200">
              <a:buFontTx/>
              <a:buChar char="-"/>
            </a:pPr>
            <a:r>
              <a:rPr lang="fr-FR" sz="2800" b="1" dirty="0">
                <a:solidFill>
                  <a:srgbClr val="FF0000"/>
                </a:solidFill>
              </a:rPr>
              <a:t>ROUGE</a:t>
            </a:r>
            <a:r>
              <a:rPr lang="fr-FR" sz="2800" dirty="0">
                <a:solidFill>
                  <a:schemeClr val="bg1"/>
                </a:solidFill>
              </a:rPr>
              <a:t>, </a:t>
            </a:r>
            <a:r>
              <a:rPr lang="fr-FR" sz="2800" dirty="0" smtClean="0">
                <a:solidFill>
                  <a:schemeClr val="bg1"/>
                </a:solidFill>
              </a:rPr>
              <a:t>au bon endroit, le 8, toucher-jouer</a:t>
            </a:r>
            <a:endParaRPr lang="fr-FR" sz="2800" dirty="0">
              <a:solidFill>
                <a:schemeClr val="bg1"/>
              </a:solidFill>
            </a:endParaRPr>
          </a:p>
          <a:p>
            <a:pPr marL="1371600" lvl="2" indent="-457200">
              <a:buFontTx/>
              <a:buChar char="-"/>
            </a:pPr>
            <a:r>
              <a:rPr lang="fr-FR" sz="2800" b="1" dirty="0">
                <a:solidFill>
                  <a:srgbClr val="FFC000"/>
                </a:solidFill>
              </a:rPr>
              <a:t>ORANGE</a:t>
            </a:r>
            <a:r>
              <a:rPr lang="fr-FR" sz="2800" dirty="0">
                <a:solidFill>
                  <a:schemeClr val="bg1"/>
                </a:solidFill>
              </a:rPr>
              <a:t>, </a:t>
            </a:r>
            <a:r>
              <a:rPr lang="fr-FR" sz="2800" dirty="0" smtClean="0">
                <a:solidFill>
                  <a:schemeClr val="bg1"/>
                </a:solidFill>
              </a:rPr>
              <a:t>le V, les 2 revers, le 2/3 – 3/3</a:t>
            </a:r>
            <a:endParaRPr lang="fr-FR" sz="2800" dirty="0">
              <a:solidFill>
                <a:schemeClr val="bg1"/>
              </a:solidFill>
            </a:endParaRPr>
          </a:p>
          <a:p>
            <a:pPr lvl="2"/>
            <a:endParaRPr lang="fr-FR" sz="2800" dirty="0" smtClean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97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052737"/>
            <a:ext cx="9036496" cy="5805264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3504" y="188641"/>
            <a:ext cx="8576968" cy="792088"/>
          </a:xfrm>
          <a:ln cmpd="dbl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fr-FR" sz="4800" b="1" dirty="0">
                <a:solidFill>
                  <a:srgbClr val="FFFF00"/>
                </a:solidFill>
              </a:rPr>
              <a:t>2</a:t>
            </a:r>
            <a:r>
              <a:rPr lang="fr-FR" sz="4800" b="1" dirty="0" smtClean="0">
                <a:solidFill>
                  <a:srgbClr val="FFFF00"/>
                </a:solidFill>
              </a:rPr>
              <a:t>/ Allers – retours entre les terrains 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52" y="1196752"/>
            <a:ext cx="9144000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rgbClr val="FF0000"/>
                </a:solidFill>
              </a:rPr>
              <a:t>UTILISER </a:t>
            </a:r>
            <a:r>
              <a:rPr lang="fr-FR" sz="2400" b="1" dirty="0">
                <a:solidFill>
                  <a:srgbClr val="FF0000"/>
                </a:solidFill>
              </a:rPr>
              <a:t>UN TERRAIN DU NIVEAU DE L’ENFANT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Automatisation et confiance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fr-FR" sz="2800" dirty="0" smtClean="0">
              <a:solidFill>
                <a:schemeClr val="bg1"/>
              </a:solidFill>
            </a:endParaRPr>
          </a:p>
          <a:p>
            <a:pPr lvl="2"/>
            <a:r>
              <a:rPr lang="fr-FR" sz="2800" b="1" dirty="0">
                <a:solidFill>
                  <a:schemeClr val="bg1"/>
                </a:solidFill>
              </a:rPr>
              <a:t>3</a:t>
            </a:r>
            <a:r>
              <a:rPr lang="fr-FR" sz="2800" b="1" dirty="0" smtClean="0">
                <a:solidFill>
                  <a:schemeClr val="bg1"/>
                </a:solidFill>
              </a:rPr>
              <a:t>/ Faire des POINTS GAGNANTS</a:t>
            </a:r>
          </a:p>
          <a:p>
            <a:pPr lvl="2"/>
            <a:endParaRPr lang="fr-FR" sz="2800" dirty="0" smtClean="0">
              <a:solidFill>
                <a:schemeClr val="bg1"/>
              </a:solidFill>
            </a:endParaRPr>
          </a:p>
          <a:p>
            <a:pPr marL="1371600" lvl="2" indent="-457200">
              <a:buFontTx/>
              <a:buChar char="-"/>
            </a:pPr>
            <a:r>
              <a:rPr lang="fr-FR" sz="2800" b="1" dirty="0" smtClean="0">
                <a:solidFill>
                  <a:schemeClr val="bg1"/>
                </a:solidFill>
              </a:rPr>
              <a:t>BLANC,</a:t>
            </a:r>
            <a:r>
              <a:rPr lang="fr-FR" sz="2800" b="1" dirty="0" smtClean="0">
                <a:solidFill>
                  <a:srgbClr val="7030A0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penalty, but en 2 coups</a:t>
            </a:r>
          </a:p>
          <a:p>
            <a:pPr marL="1371600" lvl="2" indent="-457200">
              <a:buFontTx/>
              <a:buChar char="-"/>
            </a:pPr>
            <a:r>
              <a:rPr lang="fr-FR" sz="2800" b="1" dirty="0" smtClean="0">
                <a:solidFill>
                  <a:srgbClr val="7030A0"/>
                </a:solidFill>
              </a:rPr>
              <a:t>VIOLET</a:t>
            </a:r>
            <a:r>
              <a:rPr lang="fr-FR" sz="2800" dirty="0" smtClean="0">
                <a:solidFill>
                  <a:schemeClr val="bg1"/>
                </a:solidFill>
              </a:rPr>
              <a:t>, penalty, touche pas à ma balle</a:t>
            </a:r>
          </a:p>
          <a:p>
            <a:pPr marL="1371600" lvl="2" indent="-457200">
              <a:buFontTx/>
              <a:buChar char="-"/>
            </a:pPr>
            <a:r>
              <a:rPr lang="fr-FR" sz="2800" b="1" dirty="0" smtClean="0">
                <a:solidFill>
                  <a:srgbClr val="FF0000"/>
                </a:solidFill>
              </a:rPr>
              <a:t>ROUGE</a:t>
            </a:r>
            <a:r>
              <a:rPr lang="fr-FR" sz="2800" dirty="0" smtClean="0">
                <a:solidFill>
                  <a:schemeClr val="bg1"/>
                </a:solidFill>
              </a:rPr>
              <a:t>, œil de lynx + volée, les 3 départs</a:t>
            </a:r>
          </a:p>
          <a:p>
            <a:pPr marL="1371600" lvl="2" indent="-457200">
              <a:buFontTx/>
              <a:buChar char="-"/>
            </a:pPr>
            <a:r>
              <a:rPr lang="fr-FR" sz="2800" b="1" dirty="0" smtClean="0">
                <a:solidFill>
                  <a:srgbClr val="FFC000"/>
                </a:solidFill>
              </a:rPr>
              <a:t>ORANGE</a:t>
            </a:r>
            <a:r>
              <a:rPr lang="fr-FR" sz="2800" dirty="0" smtClean="0">
                <a:solidFill>
                  <a:schemeClr val="bg1"/>
                </a:solidFill>
              </a:rPr>
              <a:t>, l’espace libre, bonus point gagnant, bonus jeu au filet, je mise 3 points</a:t>
            </a:r>
            <a:endParaRPr lang="fr-FR" sz="2800" dirty="0">
              <a:solidFill>
                <a:schemeClr val="bg1"/>
              </a:solidFill>
            </a:endParaRPr>
          </a:p>
          <a:p>
            <a:pPr lvl="2"/>
            <a:endParaRPr lang="fr-FR" sz="1000" dirty="0" smtClean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4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3504" y="188641"/>
            <a:ext cx="8576968" cy="792088"/>
          </a:xfrm>
          <a:ln cmpd="dbl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fr-FR" sz="4800" b="1" dirty="0">
                <a:solidFill>
                  <a:srgbClr val="FFFF00"/>
                </a:solidFill>
              </a:rPr>
              <a:t>3</a:t>
            </a:r>
            <a:r>
              <a:rPr lang="fr-FR" sz="4800" b="1" dirty="0" smtClean="0">
                <a:solidFill>
                  <a:srgbClr val="FFFF00"/>
                </a:solidFill>
              </a:rPr>
              <a:t>/ Apprendre </a:t>
            </a:r>
            <a:r>
              <a:rPr lang="fr-FR" sz="4800" b="1" dirty="0">
                <a:solidFill>
                  <a:srgbClr val="FFFF00"/>
                </a:solidFill>
              </a:rPr>
              <a:t>à</a:t>
            </a:r>
            <a:r>
              <a:rPr lang="fr-FR" sz="4800" b="1" dirty="0" smtClean="0">
                <a:solidFill>
                  <a:srgbClr val="FFFF00"/>
                </a:solidFill>
              </a:rPr>
              <a:t> mettre en jeu 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52" y="1196752"/>
            <a:ext cx="9144000" cy="1237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* </a:t>
            </a:r>
            <a:r>
              <a:rPr lang="fr-FR" sz="2400" b="1" dirty="0" smtClean="0">
                <a:solidFill>
                  <a:schemeClr val="bg1"/>
                </a:solidFill>
              </a:rPr>
              <a:t>Favoriser la mise en jeu par les enfants le plus souvent possible</a:t>
            </a:r>
            <a:endParaRPr lang="fr-FR" sz="2800" dirty="0" smtClean="0">
              <a:solidFill>
                <a:schemeClr val="bg1"/>
              </a:solidFill>
            </a:endParaRPr>
          </a:p>
          <a:p>
            <a:pPr lvl="2"/>
            <a:endParaRPr lang="fr-FR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 </a:t>
            </a:r>
            <a:r>
              <a:rPr lang="fr-FR" sz="2400" b="1" dirty="0" smtClean="0">
                <a:solidFill>
                  <a:schemeClr val="bg1"/>
                </a:solidFill>
              </a:rPr>
              <a:t>Apprendre à engager différents types de balles</a:t>
            </a:r>
            <a:endParaRPr lang="fr-FR" sz="2400" b="1" dirty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Faciles, difficiles ou méchantes (déséquilibre)</a:t>
            </a:r>
            <a:endParaRPr lang="fr-FR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bg1"/>
                </a:solidFill>
              </a:rPr>
              <a:t>Apprendre à engager en appuis en ligne et en appuis ouverts</a:t>
            </a:r>
          </a:p>
          <a:p>
            <a:r>
              <a:rPr lang="fr-FR" sz="2400" b="1" dirty="0">
                <a:solidFill>
                  <a:schemeClr val="bg1"/>
                </a:solidFill>
              </a:rPr>
              <a:t>	</a:t>
            </a:r>
            <a:r>
              <a:rPr lang="fr-FR" sz="2400" b="1" dirty="0" smtClean="0">
                <a:solidFill>
                  <a:schemeClr val="bg1"/>
                </a:solidFill>
              </a:rPr>
              <a:t>- </a:t>
            </a:r>
            <a:r>
              <a:rPr lang="fr-FR" sz="2400" dirty="0" smtClean="0">
                <a:solidFill>
                  <a:schemeClr val="bg1"/>
                </a:solidFill>
              </a:rPr>
              <a:t>partenaires / partenaires-adversaires / adversaires en CD et S</a:t>
            </a:r>
          </a:p>
          <a:p>
            <a:endParaRPr lang="fr-FR" sz="2400" dirty="0">
              <a:solidFill>
                <a:schemeClr val="bg1"/>
              </a:solidFill>
            </a:endParaRPr>
          </a:p>
          <a:p>
            <a:r>
              <a:rPr lang="fr-FR" sz="2400" dirty="0" smtClean="0">
                <a:solidFill>
                  <a:schemeClr val="bg1"/>
                </a:solidFill>
              </a:rPr>
              <a:t>	</a:t>
            </a:r>
            <a:r>
              <a:rPr lang="fr-FR" sz="2400" b="1" dirty="0" smtClean="0">
                <a:solidFill>
                  <a:schemeClr val="bg1"/>
                </a:solidFill>
              </a:rPr>
              <a:t>EXEMPLES de SIT. D’APPRENTISSAGE</a:t>
            </a:r>
          </a:p>
          <a:p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fr-FR" sz="2400" dirty="0">
                <a:solidFill>
                  <a:schemeClr val="bg1"/>
                </a:solidFill>
              </a:rPr>
              <a:t>	</a:t>
            </a:r>
            <a:r>
              <a:rPr lang="fr-FR" sz="2400" dirty="0" smtClean="0">
                <a:solidFill>
                  <a:schemeClr val="bg1"/>
                </a:solidFill>
              </a:rPr>
              <a:t>- DIFFICILE : le triangle, le but vide, les buts en coin</a:t>
            </a:r>
          </a:p>
          <a:p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fr-FR" sz="2400" dirty="0">
                <a:solidFill>
                  <a:schemeClr val="bg1"/>
                </a:solidFill>
              </a:rPr>
              <a:t>	</a:t>
            </a:r>
            <a:r>
              <a:rPr lang="fr-FR" sz="2400" dirty="0" smtClean="0">
                <a:solidFill>
                  <a:schemeClr val="bg1"/>
                </a:solidFill>
              </a:rPr>
              <a:t>- MECHANTES : les 3 départs, les 2 revers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29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3504" y="188641"/>
            <a:ext cx="8576968" cy="792088"/>
          </a:xfrm>
          <a:ln cmpd="dbl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fr-FR" sz="4800" b="1" dirty="0">
                <a:solidFill>
                  <a:srgbClr val="FFFF00"/>
                </a:solidFill>
              </a:rPr>
              <a:t>3</a:t>
            </a:r>
            <a:r>
              <a:rPr lang="fr-FR" sz="4800" b="1" dirty="0" smtClean="0">
                <a:solidFill>
                  <a:srgbClr val="FFFF00"/>
                </a:solidFill>
              </a:rPr>
              <a:t>/ Apprendre </a:t>
            </a:r>
            <a:r>
              <a:rPr lang="fr-FR" sz="4800" b="1" dirty="0">
                <a:solidFill>
                  <a:srgbClr val="FFFF00"/>
                </a:solidFill>
              </a:rPr>
              <a:t>à</a:t>
            </a:r>
            <a:r>
              <a:rPr lang="fr-FR" sz="4800" b="1" dirty="0" smtClean="0">
                <a:solidFill>
                  <a:srgbClr val="FFFF00"/>
                </a:solidFill>
              </a:rPr>
              <a:t> mettre en jeu 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52" y="1196752"/>
            <a:ext cx="9144000" cy="1089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400" b="1" dirty="0" smtClean="0">
              <a:solidFill>
                <a:schemeClr val="bg1"/>
              </a:solidFill>
            </a:endParaRPr>
          </a:p>
          <a:p>
            <a:endParaRPr lang="fr-FR" sz="2400" b="1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bg1"/>
                </a:solidFill>
              </a:rPr>
              <a:t>Apprendre à gérer le 1</a:t>
            </a:r>
            <a:r>
              <a:rPr lang="fr-FR" sz="2400" b="1" baseline="30000" dirty="0" smtClean="0">
                <a:solidFill>
                  <a:schemeClr val="bg1"/>
                </a:solidFill>
              </a:rPr>
              <a:t>er</a:t>
            </a:r>
            <a:r>
              <a:rPr lang="fr-FR" sz="2400" b="1" dirty="0" smtClean="0">
                <a:solidFill>
                  <a:schemeClr val="bg1"/>
                </a:solidFill>
              </a:rPr>
              <a:t> obstacle dès l’engagement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4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bg1"/>
                </a:solidFill>
              </a:rPr>
              <a:t>Favoriser l’engagement sur les </a:t>
            </a:r>
            <a:r>
              <a:rPr lang="fr-FR" sz="2400" b="1" dirty="0" err="1" smtClean="0">
                <a:solidFill>
                  <a:schemeClr val="bg1"/>
                </a:solidFill>
              </a:rPr>
              <a:t>diagos</a:t>
            </a:r>
            <a:r>
              <a:rPr lang="fr-FR" sz="2400" b="1" dirty="0" smtClean="0">
                <a:solidFill>
                  <a:schemeClr val="bg1"/>
                </a:solidFill>
              </a:rPr>
              <a:t> (savoir engager de partout)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4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bg1"/>
                </a:solidFill>
              </a:rPr>
              <a:t>Développer un contact RAQ/BALLE prolongé ou conduit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4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bg1"/>
                </a:solidFill>
              </a:rPr>
              <a:t>Développer les contacts RAQ/BALLE au-dessus de la tête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63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3504" y="188641"/>
            <a:ext cx="8576968" cy="792088"/>
          </a:xfrm>
          <a:ln cmpd="dbl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fr-FR" sz="4800" b="1" dirty="0">
                <a:solidFill>
                  <a:srgbClr val="FFFF00"/>
                </a:solidFill>
              </a:rPr>
              <a:t>4</a:t>
            </a:r>
            <a:r>
              <a:rPr lang="fr-FR" sz="4800" b="1" dirty="0" smtClean="0">
                <a:solidFill>
                  <a:srgbClr val="FFFF00"/>
                </a:solidFill>
              </a:rPr>
              <a:t>/ Garantir un volume de frappes 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52" y="1196752"/>
            <a:ext cx="9144000" cy="12311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* </a:t>
            </a:r>
            <a:r>
              <a:rPr lang="fr-FR" sz="2400" b="1" dirty="0" smtClean="0">
                <a:solidFill>
                  <a:schemeClr val="bg1"/>
                </a:solidFill>
              </a:rPr>
              <a:t>Favoriser échanges et nombre de frappes dans de bonnes conditions</a:t>
            </a:r>
            <a:endParaRPr lang="fr-FR" sz="2800" dirty="0" smtClean="0">
              <a:solidFill>
                <a:schemeClr val="bg1"/>
              </a:solidFill>
            </a:endParaRPr>
          </a:p>
          <a:p>
            <a:pPr lvl="2"/>
            <a:endParaRPr lang="fr-FR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 </a:t>
            </a:r>
            <a:r>
              <a:rPr lang="fr-FR" sz="2400" b="1" dirty="0" smtClean="0">
                <a:solidFill>
                  <a:schemeClr val="bg1"/>
                </a:solidFill>
              </a:rPr>
              <a:t>Utiliser le mur comme partenaire ou adversaire</a:t>
            </a:r>
            <a:endParaRPr lang="fr-FR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bg1"/>
                </a:solidFill>
              </a:rPr>
              <a:t>Encourager en permanence pour donner envie de réessayer</a:t>
            </a:r>
          </a:p>
          <a:p>
            <a:endParaRPr lang="fr-FR" sz="2400" b="1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bg1"/>
                </a:solidFill>
              </a:rPr>
              <a:t>Alterner le jeu en diagonale et le jeu en ligne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4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bg1"/>
                </a:solidFill>
              </a:rPr>
              <a:t>BLANC et VIOLET, </a:t>
            </a:r>
            <a:r>
              <a:rPr lang="fr-FR" sz="2400" dirty="0" smtClean="0">
                <a:solidFill>
                  <a:schemeClr val="bg1"/>
                </a:solidFill>
              </a:rPr>
              <a:t>proposer des tâches individuelles (même au mur)</a:t>
            </a:r>
          </a:p>
          <a:p>
            <a:r>
              <a:rPr lang="fr-FR" sz="2400" dirty="0" smtClean="0">
                <a:solidFill>
                  <a:schemeClr val="bg1"/>
                </a:solidFill>
              </a:rPr>
              <a:t>       mettre en place des répétiteurs, atteindre 300 à 400 frappes / heure</a:t>
            </a:r>
          </a:p>
          <a:p>
            <a:r>
              <a:rPr lang="fr-FR" sz="2400" dirty="0">
                <a:solidFill>
                  <a:schemeClr val="bg1"/>
                </a:solidFill>
              </a:rPr>
              <a:t> </a:t>
            </a:r>
            <a:r>
              <a:rPr lang="fr-FR" sz="2400" dirty="0" smtClean="0">
                <a:solidFill>
                  <a:schemeClr val="bg1"/>
                </a:solidFill>
              </a:rPr>
              <a:t>      - impact cordage = 1 frappe, contrôle/frappe = 2 frappes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4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bg1"/>
                </a:solidFill>
              </a:rPr>
              <a:t>ROUGE et ORANGE, </a:t>
            </a:r>
            <a:r>
              <a:rPr lang="fr-FR" sz="2400" dirty="0" smtClean="0">
                <a:solidFill>
                  <a:schemeClr val="bg1"/>
                </a:solidFill>
              </a:rPr>
              <a:t>atteindre 300 frappes / heure / joueur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89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3504" y="188641"/>
            <a:ext cx="8576968" cy="792088"/>
          </a:xfrm>
          <a:ln cmpd="dbl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fr-FR" sz="4800" b="1" dirty="0">
                <a:solidFill>
                  <a:srgbClr val="FFFF00"/>
                </a:solidFill>
              </a:rPr>
              <a:t>5</a:t>
            </a:r>
            <a:r>
              <a:rPr lang="fr-FR" sz="4800" b="1" dirty="0" smtClean="0">
                <a:solidFill>
                  <a:srgbClr val="FFFF00"/>
                </a:solidFill>
              </a:rPr>
              <a:t>/ Assurer un volume semaine  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52" y="1196752"/>
            <a:ext cx="9144000" cy="1148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* </a:t>
            </a:r>
            <a:r>
              <a:rPr lang="fr-FR" sz="2400" b="1" dirty="0" smtClean="0">
                <a:solidFill>
                  <a:schemeClr val="bg1"/>
                </a:solidFill>
              </a:rPr>
              <a:t>Prendre en compte le volume tennis mais également global sportif</a:t>
            </a:r>
            <a:endParaRPr lang="fr-FR" sz="2800" dirty="0" smtClean="0">
              <a:solidFill>
                <a:schemeClr val="bg1"/>
              </a:solidFill>
            </a:endParaRPr>
          </a:p>
          <a:p>
            <a:pPr lvl="2"/>
            <a:endParaRPr lang="fr-FR" sz="10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 </a:t>
            </a:r>
            <a:r>
              <a:rPr lang="fr-FR" sz="2400" b="1" dirty="0" smtClean="0">
                <a:solidFill>
                  <a:schemeClr val="bg1"/>
                </a:solidFill>
              </a:rPr>
              <a:t>Organiser 2 séances encadrées / semaine minimum en BLANC</a:t>
            </a:r>
            <a:endParaRPr lang="fr-FR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0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bg1"/>
                </a:solidFill>
              </a:rPr>
              <a:t>Rendre la pratique JEU LIBRE avec parents, copains INDISPENSABLE</a:t>
            </a:r>
          </a:p>
          <a:p>
            <a:endParaRPr lang="fr-FR" sz="1000" b="1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bg1"/>
                </a:solidFill>
              </a:rPr>
              <a:t>Inciter la pratique régulière sur l’année (JEU pendant les vacances)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000" b="1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bg1"/>
                </a:solidFill>
              </a:rPr>
              <a:t>Adapter le programme à l’investissement de l’entraîné</a:t>
            </a:r>
            <a:endParaRPr lang="fr-FR" sz="2400" b="1" dirty="0">
              <a:solidFill>
                <a:schemeClr val="bg1"/>
              </a:solidFill>
            </a:endParaRPr>
          </a:p>
          <a:p>
            <a:endParaRPr lang="fr-FR" sz="1000" b="1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bg1"/>
                </a:solidFill>
              </a:rPr>
              <a:t>Collaboration club – ligue pour compléter le programme</a:t>
            </a:r>
            <a:endParaRPr lang="fr-FR" sz="24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4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758339"/>
              </p:ext>
            </p:extLst>
          </p:nvPr>
        </p:nvGraphicFramePr>
        <p:xfrm>
          <a:off x="1115616" y="4653136"/>
          <a:ext cx="640871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733128"/>
                <a:gridCol w="1224136"/>
                <a:gridCol w="1080120"/>
                <a:gridCol w="115212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 TERRAIN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Volume hebdo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Séances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INDIV.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Jeu</a:t>
                      </a:r>
                      <a:r>
                        <a:rPr lang="fr-FR" baseline="0" dirty="0" smtClean="0"/>
                        <a:t> libre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BLANC</a:t>
                      </a:r>
                      <a:endParaRPr lang="en-N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  3 H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2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1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VIOLET</a:t>
                      </a:r>
                      <a:endParaRPr lang="en-NZ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  4 H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2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1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         1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ROUGE</a:t>
                      </a:r>
                      <a:endParaRPr lang="en-N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  5 H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2  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</a:t>
                      </a:r>
                      <a:r>
                        <a:rPr lang="fr-FR" baseline="0" dirty="0" smtClean="0"/>
                        <a:t>1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1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ORANGE</a:t>
                      </a:r>
                      <a:endParaRPr lang="en-NZ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8/9 H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3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1 à 2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2</a:t>
                      </a:r>
                      <a:endParaRPr lang="en-N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01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88"/>
            <a:ext cx="9144000" cy="6858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928992" cy="4968552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ACCUEIL </a:t>
            </a:r>
            <a:r>
              <a:rPr lang="fr-FR" sz="4800" b="1" dirty="0" smtClean="0">
                <a:solidFill>
                  <a:srgbClr val="FFFF00"/>
                </a:solidFill>
              </a:rPr>
              <a:t/>
            </a:r>
            <a:br>
              <a:rPr lang="fr-FR" sz="4800" b="1" dirty="0" smtClean="0">
                <a:solidFill>
                  <a:srgbClr val="FFFF00"/>
                </a:solidFill>
              </a:rPr>
            </a:br>
            <a:r>
              <a:rPr lang="fr-FR" sz="4800" b="1" dirty="0" smtClean="0">
                <a:solidFill>
                  <a:srgbClr val="FFFF00"/>
                </a:solidFill>
              </a:rPr>
              <a:t>DES ENFANTS ET DES PARENTS</a:t>
            </a:r>
            <a:br>
              <a:rPr lang="fr-FR" sz="4800" b="1" dirty="0" smtClean="0">
                <a:solidFill>
                  <a:srgbClr val="FFFF00"/>
                </a:solidFill>
              </a:rPr>
            </a:br>
            <a:r>
              <a:rPr lang="fr-FR" sz="4800" b="1" dirty="0">
                <a:solidFill>
                  <a:srgbClr val="FFFF00"/>
                </a:solidFill>
              </a:rPr>
              <a:t/>
            </a:r>
            <a:br>
              <a:rPr lang="fr-FR" sz="4800" b="1" dirty="0">
                <a:solidFill>
                  <a:srgbClr val="FFFF00"/>
                </a:solidFill>
              </a:rPr>
            </a:br>
            <a:r>
              <a:rPr lang="fr-FR" sz="6000" b="1" dirty="0" smtClean="0">
                <a:solidFill>
                  <a:srgbClr val="FFFF00"/>
                </a:solidFill>
              </a:rPr>
              <a:t>à partir de 4 et 5 ans </a:t>
            </a:r>
            <a:endParaRPr lang="fr-FR" sz="6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6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47" y="-459432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3504" y="188641"/>
            <a:ext cx="8576968" cy="1213220"/>
          </a:xfrm>
          <a:ln cmpd="dbl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fr-FR" sz="4800" b="1" dirty="0">
                <a:solidFill>
                  <a:srgbClr val="FFFF00"/>
                </a:solidFill>
              </a:rPr>
              <a:t>6</a:t>
            </a:r>
            <a:r>
              <a:rPr lang="fr-FR" sz="4800" b="1" dirty="0" smtClean="0">
                <a:solidFill>
                  <a:srgbClr val="FFFF00"/>
                </a:solidFill>
              </a:rPr>
              <a:t>/ Situations pédagogiques et compétences à acquérir 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3504" y="1700808"/>
            <a:ext cx="8792992" cy="1037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800" dirty="0" smtClean="0">
              <a:solidFill>
                <a:schemeClr val="bg1"/>
              </a:solidFill>
            </a:endParaRPr>
          </a:p>
          <a:p>
            <a:pPr lvl="2"/>
            <a:endParaRPr lang="fr-FR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 </a:t>
            </a:r>
            <a:r>
              <a:rPr lang="fr-FR" sz="2800" b="1" dirty="0" smtClean="0">
                <a:solidFill>
                  <a:schemeClr val="bg1"/>
                </a:solidFill>
              </a:rPr>
              <a:t>Utiliser les situations pédagogiques du cahier de l’enseignant</a:t>
            </a:r>
            <a:endParaRPr lang="fr-FR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 smtClean="0">
                <a:solidFill>
                  <a:schemeClr val="bg1"/>
                </a:solidFill>
              </a:rPr>
              <a:t>Utiliser les critères de passage d’un format à l’autre, la grille de compétences</a:t>
            </a:r>
            <a:endParaRPr lang="fr-FR" sz="28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23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752" y="188641"/>
            <a:ext cx="8766720" cy="792088"/>
          </a:xfrm>
          <a:ln cmpd="dbl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fr-FR" sz="4800" b="1" dirty="0">
                <a:solidFill>
                  <a:srgbClr val="FFFF00"/>
                </a:solidFill>
              </a:rPr>
              <a:t>7</a:t>
            </a:r>
            <a:r>
              <a:rPr lang="fr-FR" sz="4800" b="1" dirty="0" smtClean="0">
                <a:solidFill>
                  <a:srgbClr val="FFFF00"/>
                </a:solidFill>
              </a:rPr>
              <a:t>/ Proposition de PROGRAMMATION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52" y="1196752"/>
            <a:ext cx="9144000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4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947937"/>
              </p:ext>
            </p:extLst>
          </p:nvPr>
        </p:nvGraphicFramePr>
        <p:xfrm>
          <a:off x="557297" y="1774030"/>
          <a:ext cx="8136907" cy="3485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804"/>
                <a:gridCol w="1999649"/>
                <a:gridCol w="2034227"/>
                <a:gridCol w="2034227"/>
              </a:tblGrid>
              <a:tr h="435659"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   ÂGE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NIVEAU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PERIODE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      ESTIMATION </a:t>
                      </a:r>
                      <a:endParaRPr lang="en-NZ" dirty="0"/>
                    </a:p>
                  </a:txBody>
                  <a:tcPr/>
                </a:tc>
              </a:tr>
              <a:tr h="435659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5 ANS</a:t>
                      </a:r>
                      <a:endParaRPr lang="en-N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         BLANC</a:t>
                      </a:r>
                      <a:endParaRPr lang="en-NZ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1  - 2 - 3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6  mois</a:t>
                      </a:r>
                      <a:endParaRPr lang="en-NZ" dirty="0"/>
                    </a:p>
                  </a:txBody>
                  <a:tcPr/>
                </a:tc>
              </a:tr>
              <a:tr h="4356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dirty="0" smtClean="0"/>
                        <a:t>                       </a:t>
                      </a:r>
                      <a:r>
                        <a:rPr lang="fr-FR" sz="1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5.5</a:t>
                      </a:r>
                      <a:endParaRPr lang="en-NZ" sz="1800" b="1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fr-FR" dirty="0" smtClean="0"/>
                        <a:t>           </a:t>
                      </a:r>
                    </a:p>
                    <a:p>
                      <a:r>
                        <a:rPr lang="fr-FR" sz="2000" b="1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fr-FR" sz="20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2000" b="1" dirty="0" smtClean="0">
                          <a:solidFill>
                            <a:schemeClr val="bg1"/>
                          </a:solidFill>
                        </a:rPr>
                        <a:t>VIOLET</a:t>
                      </a:r>
                      <a:endParaRPr lang="en-NZ" sz="2000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fr-FR" dirty="0" smtClean="0"/>
                        <a:t>           </a:t>
                      </a:r>
                      <a:endParaRPr lang="en-NZ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fr-F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1 – 2 - 3</a:t>
                      </a:r>
                      <a:endParaRPr lang="en-N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baseline="0" dirty="0" smtClean="0"/>
                        <a:t>        12 mois</a:t>
                      </a:r>
                      <a:endParaRPr lang="fr-FR" dirty="0" smtClean="0"/>
                    </a:p>
                  </a:txBody>
                  <a:tcPr/>
                </a:tc>
              </a:tr>
              <a:tr h="5001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 ANS</a:t>
                      </a:r>
                      <a:endParaRPr lang="en-NZ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</a:tr>
              <a:tr h="4356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dirty="0" smtClean="0"/>
                        <a:t>                       </a:t>
                      </a:r>
                      <a:r>
                        <a:rPr lang="fr-FR" sz="1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6.5</a:t>
                      </a:r>
                      <a:endParaRPr lang="en-NZ" sz="1800" b="1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fr-FR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  ROUGE</a:t>
                      </a:r>
                      <a:endParaRPr lang="en-NZ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         1 – 2 – 3</a:t>
                      </a:r>
                      <a:endParaRPr lang="en-N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        </a:t>
                      </a:r>
                      <a:r>
                        <a:rPr lang="fr-FR" baseline="0" dirty="0" smtClean="0"/>
                        <a:t>  9</a:t>
                      </a:r>
                      <a:r>
                        <a:rPr lang="fr-FR" dirty="0" smtClean="0"/>
                        <a:t> mois</a:t>
                      </a:r>
                      <a:endParaRPr lang="en-NZ" dirty="0"/>
                    </a:p>
                  </a:txBody>
                  <a:tcPr/>
                </a:tc>
              </a:tr>
              <a:tr h="34731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 ANS</a:t>
                      </a:r>
                      <a:endParaRPr lang="en-NZ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N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dirty="0" smtClean="0"/>
                        <a:t>                       </a:t>
                      </a:r>
                      <a:r>
                        <a:rPr lang="fr-FR" sz="1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7.2</a:t>
                      </a:r>
                      <a:endParaRPr lang="en-NZ" sz="1800" b="1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</a:t>
                      </a:r>
                      <a:r>
                        <a:rPr lang="fr-FR" sz="2000" b="1" dirty="0" smtClean="0">
                          <a:solidFill>
                            <a:schemeClr val="bg1"/>
                          </a:solidFill>
                        </a:rPr>
                        <a:t>ORANGE </a:t>
                      </a:r>
                      <a:endParaRPr lang="en-NZ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      1 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</a:t>
                      </a:r>
                      <a:r>
                        <a:rPr lang="fr-FR" baseline="0" dirty="0" smtClean="0"/>
                        <a:t>  3</a:t>
                      </a:r>
                      <a:r>
                        <a:rPr lang="fr-FR" dirty="0" smtClean="0"/>
                        <a:t> mois</a:t>
                      </a:r>
                      <a:endParaRPr lang="en-NZ" dirty="0"/>
                    </a:p>
                  </a:txBody>
                  <a:tcPr/>
                </a:tc>
              </a:tr>
              <a:tr h="435659">
                <a:tc>
                  <a:txBody>
                    <a:bodyPr/>
                    <a:lstStyle/>
                    <a:p>
                      <a:r>
                        <a:rPr lang="fr-FR" sz="1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7.5</a:t>
                      </a:r>
                      <a:endParaRPr lang="en-NZ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</a:t>
                      </a:r>
                      <a:r>
                        <a:rPr lang="fr-FR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ORANGE</a:t>
                      </a:r>
                      <a:r>
                        <a:rPr lang="fr-FR" sz="20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NZ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      2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 6 mois</a:t>
                      </a:r>
                      <a:endParaRPr lang="en-N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526784"/>
              </p:ext>
            </p:extLst>
          </p:nvPr>
        </p:nvGraphicFramePr>
        <p:xfrm>
          <a:off x="557297" y="5654268"/>
          <a:ext cx="813690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0487"/>
                <a:gridCol w="2016224"/>
                <a:gridCol w="2015968"/>
                <a:gridCol w="2034227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8 ANS</a:t>
                      </a:r>
                      <a:endParaRPr lang="en-N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         ORANGE</a:t>
                      </a:r>
                      <a:endParaRPr lang="en-N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               </a:t>
                      </a:r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NZ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 6 mois</a:t>
                      </a:r>
                      <a:endParaRPr lang="en-N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50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3504" y="188641"/>
            <a:ext cx="8576968" cy="792088"/>
          </a:xfrm>
          <a:ln cmpd="dbl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fr-FR" sz="4800" b="1" dirty="0">
                <a:solidFill>
                  <a:srgbClr val="FFFF00"/>
                </a:solidFill>
              </a:rPr>
              <a:t>8</a:t>
            </a:r>
            <a:r>
              <a:rPr lang="fr-FR" sz="4800" b="1" dirty="0" smtClean="0">
                <a:solidFill>
                  <a:srgbClr val="FFFF00"/>
                </a:solidFill>
              </a:rPr>
              <a:t>/ Terrain BLANC 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52" y="1196752"/>
            <a:ext cx="9144000" cy="1369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* </a:t>
            </a:r>
            <a:r>
              <a:rPr lang="fr-FR" sz="3200" b="1" dirty="0" smtClean="0">
                <a:solidFill>
                  <a:schemeClr val="bg1"/>
                </a:solidFill>
              </a:rPr>
              <a:t>1ères notions techniques et tactiques</a:t>
            </a:r>
            <a:endParaRPr lang="fr-FR" sz="3200" dirty="0" smtClean="0">
              <a:solidFill>
                <a:schemeClr val="bg1"/>
              </a:solidFill>
            </a:endParaRPr>
          </a:p>
          <a:p>
            <a:pPr lvl="2"/>
            <a:endParaRPr lang="fr-FR" sz="28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Placer de suite l’enfant en duo (partenaires, adversaires)</a:t>
            </a:r>
          </a:p>
          <a:p>
            <a:endParaRPr lang="fr-FR" sz="28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Premières notions d’échanges</a:t>
            </a:r>
          </a:p>
          <a:p>
            <a:endParaRPr lang="fr-FR" sz="28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Défense de sa zone et attaque de la zone adverse</a:t>
            </a:r>
            <a:r>
              <a:rPr lang="fr-FR" sz="2800" dirty="0">
                <a:solidFill>
                  <a:schemeClr val="bg1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(apprendre à se repérer, se situer dans l’espace de jeu)</a:t>
            </a:r>
          </a:p>
          <a:p>
            <a:endParaRPr lang="fr-FR" sz="28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Lecture et  direction des trajectoires (tout début de précision)</a:t>
            </a:r>
          </a:p>
          <a:p>
            <a:endParaRPr lang="fr-FR" sz="24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4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7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3504" y="188641"/>
            <a:ext cx="8576968" cy="792088"/>
          </a:xfrm>
          <a:ln cmpd="dbl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fr-FR" sz="4800" b="1" dirty="0">
                <a:solidFill>
                  <a:srgbClr val="FFFF00"/>
                </a:solidFill>
              </a:rPr>
              <a:t>9</a:t>
            </a:r>
            <a:r>
              <a:rPr lang="fr-FR" sz="4800" b="1" dirty="0" smtClean="0">
                <a:solidFill>
                  <a:srgbClr val="FFFF00"/>
                </a:solidFill>
              </a:rPr>
              <a:t>/ Terrain VIOLET 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52" y="1196752"/>
            <a:ext cx="9144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* </a:t>
            </a:r>
            <a:r>
              <a:rPr lang="fr-FR" sz="2400" b="1" dirty="0" smtClean="0">
                <a:solidFill>
                  <a:schemeClr val="bg1"/>
                </a:solidFill>
              </a:rPr>
              <a:t>Premières notions de l’appréciation d’une trajectoire avec rebond</a:t>
            </a:r>
            <a:endParaRPr lang="fr-FR" sz="2800" dirty="0" smtClean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r>
              <a:rPr lang="fr-FR" sz="2800" dirty="0" smtClean="0">
                <a:solidFill>
                  <a:schemeClr val="bg1"/>
                </a:solidFill>
              </a:rPr>
              <a:t>Premières notions de contrôle de l’échange, enchaîner plusieurs frappes</a:t>
            </a:r>
          </a:p>
          <a:p>
            <a:pPr marL="457200" indent="-457200">
              <a:buFontTx/>
              <a:buChar char="-"/>
            </a:pPr>
            <a:endParaRPr lang="fr-FR" sz="2800" dirty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r>
              <a:rPr lang="fr-FR" sz="2800" dirty="0" smtClean="0">
                <a:solidFill>
                  <a:schemeClr val="bg1"/>
                </a:solidFill>
              </a:rPr>
              <a:t>Début de précision, jouer dans des zones larges, travailler la prise d’informations </a:t>
            </a:r>
          </a:p>
          <a:p>
            <a:pPr marL="457200" indent="-457200">
              <a:buFontTx/>
              <a:buChar char="-"/>
            </a:pPr>
            <a:endParaRPr lang="fr-FR" sz="2800" dirty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r>
              <a:rPr lang="fr-FR" sz="2800" dirty="0" smtClean="0">
                <a:solidFill>
                  <a:schemeClr val="bg1"/>
                </a:solidFill>
              </a:rPr>
              <a:t>Au service, début de trajectoire dans la diagonale</a:t>
            </a:r>
          </a:p>
          <a:p>
            <a:pPr marL="457200" indent="-457200">
              <a:buFontTx/>
              <a:buChar char="-"/>
            </a:pPr>
            <a:endParaRPr lang="fr-FR" sz="2800" dirty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r>
              <a:rPr lang="fr-FR" sz="2800" dirty="0" smtClean="0">
                <a:solidFill>
                  <a:schemeClr val="bg1"/>
                </a:solidFill>
              </a:rPr>
              <a:t>Au retour, attitude, prise d’infos, jouer en avançant</a:t>
            </a:r>
          </a:p>
          <a:p>
            <a:pPr marL="457200" indent="-457200">
              <a:buFontTx/>
              <a:buChar char="-"/>
            </a:pPr>
            <a:endParaRPr lang="fr-FR" sz="2800" dirty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r>
              <a:rPr lang="fr-FR" sz="2800" dirty="0" smtClean="0">
                <a:solidFill>
                  <a:schemeClr val="bg1"/>
                </a:solidFill>
              </a:rPr>
              <a:t>Au filet, attitude et réactivité</a:t>
            </a:r>
          </a:p>
          <a:p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8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3504" y="188641"/>
            <a:ext cx="8576968" cy="792088"/>
          </a:xfrm>
          <a:ln cmpd="dbl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fr-FR" sz="4800" b="1" dirty="0" smtClean="0">
                <a:solidFill>
                  <a:srgbClr val="FFFF00"/>
                </a:solidFill>
              </a:rPr>
              <a:t>10/ Terrain ROUGE 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52" y="1196752"/>
            <a:ext cx="9144000" cy="1384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* </a:t>
            </a:r>
            <a:r>
              <a:rPr lang="fr-FR" sz="3200" b="1" dirty="0" smtClean="0">
                <a:solidFill>
                  <a:schemeClr val="bg1"/>
                </a:solidFill>
              </a:rPr>
              <a:t>Jouer avec REGULARITE</a:t>
            </a:r>
            <a:endParaRPr lang="fr-FR" sz="3200" dirty="0" smtClean="0">
              <a:solidFill>
                <a:schemeClr val="bg1"/>
              </a:solidFill>
            </a:endParaRPr>
          </a:p>
          <a:p>
            <a:pPr lvl="2"/>
            <a:endParaRPr lang="fr-FR" sz="1000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r>
              <a:rPr lang="fr-FR" sz="3200" dirty="0" smtClean="0">
                <a:solidFill>
                  <a:schemeClr val="bg1"/>
                </a:solidFill>
              </a:rPr>
              <a:t>Développer un jeu avec des intentions de zones précises</a:t>
            </a:r>
          </a:p>
          <a:p>
            <a:pPr marL="342900" indent="-342900">
              <a:buFontTx/>
              <a:buChar char="-"/>
            </a:pPr>
            <a:endParaRPr lang="fr-FR" sz="20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fr-FR" sz="3200" dirty="0" smtClean="0">
                <a:solidFill>
                  <a:schemeClr val="bg1"/>
                </a:solidFill>
              </a:rPr>
              <a:t>Déplacer l’adversaire</a:t>
            </a:r>
          </a:p>
          <a:p>
            <a:pPr marL="342900" indent="-342900">
              <a:buFontTx/>
              <a:buChar char="-"/>
            </a:pPr>
            <a:endParaRPr lang="fr-FR" sz="20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fr-FR" sz="3200" dirty="0" smtClean="0">
                <a:solidFill>
                  <a:schemeClr val="bg1"/>
                </a:solidFill>
              </a:rPr>
              <a:t>Au service, travailler l’armé facile et l’armé difficile</a:t>
            </a:r>
          </a:p>
          <a:p>
            <a:pPr marL="342900" indent="-342900">
              <a:buFontTx/>
              <a:buChar char="-"/>
            </a:pPr>
            <a:endParaRPr lang="fr-FR" sz="20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fr-FR" sz="3200" dirty="0" smtClean="0">
                <a:solidFill>
                  <a:schemeClr val="bg1"/>
                </a:solidFill>
              </a:rPr>
              <a:t>Au retour, précocité, réactivité, précisions des zones</a:t>
            </a:r>
          </a:p>
          <a:p>
            <a:pPr marL="342900" indent="-342900">
              <a:buFontTx/>
              <a:buChar char="-"/>
            </a:pPr>
            <a:endParaRPr lang="fr-FR" sz="20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fr-FR" sz="3200" dirty="0" smtClean="0">
                <a:solidFill>
                  <a:schemeClr val="bg1"/>
                </a:solidFill>
              </a:rPr>
              <a:t>Au filet, montée, précision, couverture, volée/smash </a:t>
            </a:r>
            <a:endParaRPr lang="fr-FR" sz="24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4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06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3504" y="188641"/>
            <a:ext cx="8576968" cy="792088"/>
          </a:xfrm>
          <a:ln cmpd="dbl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fr-FR" sz="4800" b="1" dirty="0" smtClean="0">
                <a:solidFill>
                  <a:srgbClr val="FFFF00"/>
                </a:solidFill>
              </a:rPr>
              <a:t>11/ Terrain ORANGE 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52" y="1196752"/>
            <a:ext cx="9144000" cy="13726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* </a:t>
            </a:r>
            <a:r>
              <a:rPr lang="fr-FR" sz="2400" b="1" dirty="0" smtClean="0">
                <a:solidFill>
                  <a:schemeClr val="bg1"/>
                </a:solidFill>
              </a:rPr>
              <a:t>Début de la compétition officielle à 8 ans, progressivement pour les filles (besoin d’être rassurée)</a:t>
            </a:r>
            <a:endParaRPr lang="fr-FR" sz="2800" dirty="0" smtClean="0">
              <a:solidFill>
                <a:schemeClr val="bg1"/>
              </a:solidFill>
            </a:endParaRPr>
          </a:p>
          <a:p>
            <a:pPr lvl="2"/>
            <a:endParaRPr lang="fr-FR" sz="10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b="1" dirty="0" smtClean="0">
                <a:solidFill>
                  <a:srgbClr val="FF0000"/>
                </a:solidFill>
              </a:rPr>
              <a:t>Ce terrain doit permettre à l’enfant de reproduire le jeu de haut niveau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Faire de nombreuses répétitions avec une balle facile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rgbClr val="FFFF00"/>
                </a:solidFill>
              </a:rPr>
              <a:t>Installer le jeu à l’intérieur du terrain avec une balle lente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Développer les enchaînements technico-tactiques vers l’avant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Développer le jeu au filet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rgbClr val="FF0000"/>
                </a:solidFill>
              </a:rPr>
              <a:t>Développer la vitesse de bras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FF0000"/>
                </a:solidFill>
              </a:rPr>
              <a:t>Donner de l’intensité dans la frappe </a:t>
            </a:r>
            <a:r>
              <a:rPr lang="fr-FR" sz="2400" dirty="0" smtClean="0">
                <a:solidFill>
                  <a:schemeClr val="bg1"/>
                </a:solidFill>
              </a:rPr>
              <a:t>(plus tôt, plus fort, avec effet)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Ne pas ralentir pour réussir, recommencer avec plus d’exigence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Transférer les exigences de l’entrainement au match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rgbClr val="FF0000"/>
                </a:solidFill>
              </a:rPr>
              <a:t>Etre précis et rigoureux dans un apprentissage technique fiable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4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0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3504" y="188641"/>
            <a:ext cx="8576968" cy="792088"/>
          </a:xfrm>
          <a:ln cmpd="dbl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fr-FR" sz="4800" b="1" dirty="0" smtClean="0">
                <a:solidFill>
                  <a:srgbClr val="FFFF00"/>
                </a:solidFill>
              </a:rPr>
              <a:t>12/ Terrain VERT 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52" y="1196752"/>
            <a:ext cx="9144000" cy="13295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* </a:t>
            </a:r>
            <a:r>
              <a:rPr lang="fr-FR" sz="2400" b="1" dirty="0" smtClean="0">
                <a:solidFill>
                  <a:schemeClr val="bg1"/>
                </a:solidFill>
              </a:rPr>
              <a:t>Intégrer les modifications matérielles (espace plus long, filet plus haut, balle plus vive)</a:t>
            </a:r>
            <a:endParaRPr lang="fr-FR" sz="2800" dirty="0" smtClean="0">
              <a:solidFill>
                <a:schemeClr val="bg1"/>
              </a:solidFill>
            </a:endParaRPr>
          </a:p>
          <a:p>
            <a:pPr lvl="2"/>
            <a:endParaRPr lang="fr-FR" sz="10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rgbClr val="FF0000"/>
                </a:solidFill>
              </a:rPr>
              <a:t>C</a:t>
            </a:r>
            <a:r>
              <a:rPr lang="fr-FR" sz="2800" b="1" dirty="0" smtClean="0">
                <a:solidFill>
                  <a:srgbClr val="FF0000"/>
                </a:solidFill>
              </a:rPr>
              <a:t>onséquences : jeu moins vers l’avant, trajectoires plus hautes, échanges et parties plus longs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fr-FR" sz="2400" b="1" dirty="0" smtClean="0">
                <a:solidFill>
                  <a:schemeClr val="bg1"/>
                </a:solidFill>
              </a:rPr>
              <a:t>* </a:t>
            </a:r>
            <a:r>
              <a:rPr lang="fr-FR" sz="2800" b="1" dirty="0" smtClean="0">
                <a:solidFill>
                  <a:srgbClr val="FFFF00"/>
                </a:solidFill>
              </a:rPr>
              <a:t>Pour développer et enrichir le jeu 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FF0000"/>
                </a:solidFill>
              </a:rPr>
              <a:t>Utiliser plus de coups droits de décalage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Adapter son replacement à la situation, y compris en profondeur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FF0000"/>
                </a:solidFill>
              </a:rPr>
              <a:t>Utiliser les montées à contre temps et la volée liftée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S’adapter au service, compte tenu de la hauteur du filet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Etre agressif sur le retour et adopter une position avancée sur 2</a:t>
            </a:r>
            <a:r>
              <a:rPr lang="fr-FR" sz="2400" baseline="30000" dirty="0" smtClean="0">
                <a:solidFill>
                  <a:schemeClr val="bg1"/>
                </a:solidFill>
              </a:rPr>
              <a:t>ème</a:t>
            </a:r>
            <a:endParaRPr lang="fr-FR" sz="24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Rechercher plus souvent l’amortie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Développer le lob et le smash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4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99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88"/>
            <a:ext cx="9144000" cy="6858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928992" cy="6048672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REPERER LES QUALITES </a:t>
            </a:r>
            <a:r>
              <a:rPr lang="fr-FR" sz="6000" b="1" dirty="0">
                <a:solidFill>
                  <a:srgbClr val="FFFF00"/>
                </a:solidFill>
              </a:rPr>
              <a:t/>
            </a:r>
            <a:br>
              <a:rPr lang="fr-FR" sz="6000" b="1" dirty="0">
                <a:solidFill>
                  <a:srgbClr val="FFFF00"/>
                </a:solidFill>
              </a:rPr>
            </a:br>
            <a:r>
              <a:rPr lang="fr-FR" sz="4800" b="1" dirty="0" smtClean="0">
                <a:solidFill>
                  <a:srgbClr val="FFFF00"/>
                </a:solidFill>
              </a:rPr>
              <a:t>NECESSAIRES POUR UNE PRATIQUE PLUS INTENSIVE</a:t>
            </a:r>
            <a:r>
              <a:rPr lang="fr-FR" sz="4800" b="1" dirty="0">
                <a:solidFill>
                  <a:srgbClr val="FFFF00"/>
                </a:solidFill>
              </a:rPr>
              <a:t/>
            </a:r>
            <a:br>
              <a:rPr lang="fr-FR" sz="4800" b="1" dirty="0">
                <a:solidFill>
                  <a:srgbClr val="FFFF00"/>
                </a:solidFill>
              </a:rPr>
            </a:br>
            <a:r>
              <a:rPr lang="fr-FR" sz="6000" b="1" dirty="0" smtClean="0">
                <a:solidFill>
                  <a:srgbClr val="FFFF00"/>
                </a:solidFill>
              </a:rPr>
              <a:t>ET DES PROGRES RAPIDES</a:t>
            </a:r>
            <a:endParaRPr lang="fr-FR" sz="6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16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752" y="188641"/>
            <a:ext cx="8982744" cy="792088"/>
          </a:xfrm>
          <a:ln cmpd="dbl">
            <a:solidFill>
              <a:srgbClr val="FFFF00"/>
            </a:solidFill>
          </a:ln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FFFF00"/>
                </a:solidFill>
              </a:rPr>
              <a:t>13/ Développer qualités physiques et morales</a:t>
            </a:r>
            <a:endParaRPr lang="fr-FR" sz="36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52" y="1196752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* </a:t>
            </a:r>
            <a:r>
              <a:rPr lang="fr-FR" sz="2400" b="1" dirty="0" smtClean="0">
                <a:solidFill>
                  <a:schemeClr val="bg1"/>
                </a:solidFill>
              </a:rPr>
              <a:t>En fonction de l’âge et des progrès</a:t>
            </a:r>
            <a:endParaRPr lang="fr-FR" sz="2800" dirty="0" smtClean="0">
              <a:solidFill>
                <a:schemeClr val="bg1"/>
              </a:solidFill>
            </a:endParaRPr>
          </a:p>
          <a:p>
            <a:pPr lvl="2"/>
            <a:endParaRPr lang="fr-FR" sz="10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 </a:t>
            </a:r>
            <a:r>
              <a:rPr lang="fr-FR" sz="2400" dirty="0" smtClean="0">
                <a:solidFill>
                  <a:schemeClr val="bg1"/>
                </a:solidFill>
              </a:rPr>
              <a:t>Coordination (souplesse et adresse)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Vitesse, vitesse de réaction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Le pied et les techniques de déplacement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L’équilibre postural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La dissociation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La technique de lancer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La notion de rythme (fréquence et amplitude gestuelle)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Le relâchement musculaire</a:t>
            </a:r>
          </a:p>
          <a:p>
            <a:endParaRPr lang="fr-FR" sz="1000" dirty="0" smtClean="0">
              <a:solidFill>
                <a:schemeClr val="bg1"/>
              </a:solidFill>
            </a:endParaRPr>
          </a:p>
          <a:p>
            <a:r>
              <a:rPr lang="fr-FR" sz="2400" b="1" dirty="0" smtClean="0">
                <a:solidFill>
                  <a:schemeClr val="bg1"/>
                </a:solidFill>
              </a:rPr>
              <a:t>* Pratiquer vers 7 ans en complément un début de travail ludique d’endurance </a:t>
            </a:r>
            <a:r>
              <a:rPr lang="fr-FR" sz="2400" dirty="0" smtClean="0">
                <a:solidFill>
                  <a:schemeClr val="bg1"/>
                </a:solidFill>
              </a:rPr>
              <a:t>: sports CO, natation, VTT</a:t>
            </a:r>
          </a:p>
          <a:p>
            <a:endParaRPr lang="fr-FR" sz="1000" dirty="0" smtClean="0">
              <a:solidFill>
                <a:schemeClr val="bg1"/>
              </a:solidFill>
            </a:endParaRPr>
          </a:p>
          <a:p>
            <a:r>
              <a:rPr lang="fr-FR" sz="2400" dirty="0" smtClean="0">
                <a:solidFill>
                  <a:schemeClr val="bg1"/>
                </a:solidFill>
              </a:rPr>
              <a:t>* </a:t>
            </a:r>
            <a:r>
              <a:rPr lang="fr-FR" sz="2800" b="1" dirty="0" smtClean="0">
                <a:solidFill>
                  <a:srgbClr val="FF0000"/>
                </a:solidFill>
              </a:rPr>
              <a:t>Développer un certain état d’esprit </a:t>
            </a:r>
            <a:r>
              <a:rPr lang="fr-FR" sz="2400" dirty="0" smtClean="0">
                <a:solidFill>
                  <a:schemeClr val="bg1"/>
                </a:solidFill>
              </a:rPr>
              <a:t>: confiance en soi, estime de soi, autonomie, envie de jouer, combativité, plaisir de s’entraîner, amitié, esprit d’équipe….</a:t>
            </a:r>
          </a:p>
        </p:txBody>
      </p:sp>
    </p:spTree>
    <p:extLst>
      <p:ext uri="{BB962C8B-B14F-4D97-AF65-F5344CB8AC3E}">
        <p14:creationId xmlns:p14="http://schemas.microsoft.com/office/powerpoint/2010/main" val="52663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3752" y="-243408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752" y="188641"/>
            <a:ext cx="8982744" cy="792088"/>
          </a:xfrm>
          <a:ln cmpd="dbl">
            <a:solidFill>
              <a:srgbClr val="FFFF00"/>
            </a:solidFill>
          </a:ln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FFFF00"/>
                </a:solidFill>
              </a:rPr>
              <a:t>14/Détecter tôt, détecter tout le temps</a:t>
            </a:r>
            <a:endParaRPr lang="fr-FR" sz="36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52" y="1196752"/>
            <a:ext cx="91440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* </a:t>
            </a:r>
            <a:r>
              <a:rPr lang="fr-FR" sz="2400" b="1" dirty="0" smtClean="0">
                <a:solidFill>
                  <a:schemeClr val="bg1"/>
                </a:solidFill>
              </a:rPr>
              <a:t>S ’appuyer sur sa connaissance du meilleur niveau sur chaque terrain </a:t>
            </a:r>
            <a:endParaRPr lang="fr-FR" sz="2800" dirty="0" smtClean="0">
              <a:solidFill>
                <a:schemeClr val="bg1"/>
              </a:solidFill>
            </a:endParaRPr>
          </a:p>
          <a:p>
            <a:pPr lvl="2"/>
            <a:endParaRPr lang="fr-FR" sz="10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Meilleurs jeunes du club, des autres clubs, de la région, …....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600" dirty="0">
              <a:solidFill>
                <a:schemeClr val="bg1"/>
              </a:solidFill>
            </a:endParaRPr>
          </a:p>
          <a:p>
            <a:r>
              <a:rPr lang="fr-FR" sz="2400" b="1" dirty="0" smtClean="0">
                <a:solidFill>
                  <a:schemeClr val="bg1"/>
                </a:solidFill>
              </a:rPr>
              <a:t>* Savoir identifier l’enfant qui présente des dispositions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-passion, plaisir, enthousiasme, écoute, volume jeu libre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r-FR" sz="1600" dirty="0">
              <a:solidFill>
                <a:schemeClr val="bg1"/>
              </a:solidFill>
            </a:endParaRPr>
          </a:p>
          <a:p>
            <a:r>
              <a:rPr lang="fr-FR" sz="2400" b="1" dirty="0" smtClean="0">
                <a:solidFill>
                  <a:schemeClr val="bg1"/>
                </a:solidFill>
              </a:rPr>
              <a:t>* Détecter la faculté à apprendre VITE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6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bg1"/>
                </a:solidFill>
              </a:rPr>
              <a:t>Faculté d’adaptation dans des situations difficiles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Aller/retour, état d’esprit (volonté, courage,…)</a:t>
            </a:r>
            <a:endParaRPr lang="fr-FR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6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bg1"/>
                </a:solidFill>
              </a:rPr>
              <a:t>Observer la FIABILITE </a:t>
            </a:r>
            <a:r>
              <a:rPr lang="fr-FR" sz="2400" dirty="0" smtClean="0">
                <a:solidFill>
                  <a:schemeClr val="bg1"/>
                </a:solidFill>
              </a:rPr>
              <a:t>(capacité de répétitions justes)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6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Démontre une qualité de contact raquette / balle  (son, moment)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6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Moment précédant la frappe (organisation précoce, œil, </a:t>
            </a:r>
            <a:r>
              <a:rPr lang="fr-FR" sz="2400" dirty="0" err="1" smtClean="0">
                <a:solidFill>
                  <a:schemeClr val="bg1"/>
                </a:solidFill>
              </a:rPr>
              <a:t>concentrat</a:t>
            </a:r>
            <a:r>
              <a:rPr lang="fr-FR" sz="2400" dirty="0" smtClean="0">
                <a:solidFill>
                  <a:schemeClr val="bg1"/>
                </a:solidFill>
              </a:rPr>
              <a:t>.)</a:t>
            </a:r>
            <a:endParaRPr lang="fr-FR" sz="2400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r-FR" sz="2400" dirty="0" smtClean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22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1401861"/>
            <a:ext cx="8856984" cy="5195491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856984" cy="1024581"/>
          </a:xfrm>
          <a:ln cmpd="dbl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fr-FR" sz="4800" b="1" dirty="0" smtClean="0">
                <a:solidFill>
                  <a:srgbClr val="FFFF00"/>
                </a:solidFill>
              </a:rPr>
              <a:t>MISE EN ŒUVRE DU PROGRAMME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55679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Forte volonté des dirigeants et des enseignants pour accueillir des 4, 5 ans et les amener au niveau OR 2 *</a:t>
            </a:r>
          </a:p>
          <a:p>
            <a:r>
              <a:rPr lang="fr-FR" sz="3200" dirty="0" smtClean="0">
                <a:solidFill>
                  <a:schemeClr val="bg1"/>
                </a:solidFill>
              </a:rPr>
              <a:t>(constats des clubs 2016, carnet du dirigeant)</a:t>
            </a:r>
          </a:p>
          <a:p>
            <a:endParaRPr lang="fr-FR" sz="3200" dirty="0">
              <a:solidFill>
                <a:schemeClr val="bg1"/>
              </a:solidFill>
            </a:endParaRPr>
          </a:p>
          <a:p>
            <a:r>
              <a:rPr lang="fr-FR" sz="3200" dirty="0" smtClean="0">
                <a:solidFill>
                  <a:schemeClr val="bg1"/>
                </a:solidFill>
              </a:rPr>
              <a:t>- Positionnement des clubs 2016, puis 2017….????</a:t>
            </a:r>
          </a:p>
          <a:p>
            <a:endParaRPr lang="fr-FR" sz="32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Adapter la structure d’accueil de ces tranches d’âge</a:t>
            </a:r>
          </a:p>
          <a:p>
            <a:r>
              <a:rPr lang="fr-FR" sz="3200" dirty="0" smtClean="0">
                <a:solidFill>
                  <a:schemeClr val="bg1"/>
                </a:solidFill>
              </a:rPr>
              <a:t>(exemples des clubs……contacts et infos aux parents, comment ? Réunion ? prix attractifs, …….)</a:t>
            </a:r>
            <a:endParaRPr lang="fr-FR" sz="3200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17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3752" y="-243408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752" y="188641"/>
            <a:ext cx="8982744" cy="792088"/>
          </a:xfrm>
          <a:ln cmpd="dbl">
            <a:solidFill>
              <a:srgbClr val="FFFF00"/>
            </a:solidFill>
          </a:ln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FFFF00"/>
                </a:solidFill>
              </a:rPr>
              <a:t>15/</a:t>
            </a:r>
            <a:r>
              <a:rPr lang="fr-FR" sz="3600" b="1" dirty="0">
                <a:solidFill>
                  <a:srgbClr val="FFFF00"/>
                </a:solidFill>
              </a:rPr>
              <a:t> </a:t>
            </a:r>
            <a:r>
              <a:rPr lang="fr-FR" sz="3600" b="1" dirty="0" smtClean="0">
                <a:solidFill>
                  <a:srgbClr val="FFFF00"/>
                </a:solidFill>
              </a:rPr>
              <a:t>Programme avenir régional</a:t>
            </a:r>
            <a:endParaRPr lang="fr-FR" sz="36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52" y="1196752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* </a:t>
            </a:r>
            <a:r>
              <a:rPr lang="fr-FR" sz="2400" b="1" dirty="0" smtClean="0">
                <a:solidFill>
                  <a:schemeClr val="bg1"/>
                </a:solidFill>
              </a:rPr>
              <a:t>Mieux repérer les enfants de 7 et 8 ans à potentiel</a:t>
            </a:r>
            <a:endParaRPr lang="fr-FR" sz="2800" dirty="0" smtClean="0">
              <a:solidFill>
                <a:schemeClr val="bg1"/>
              </a:solidFill>
            </a:endParaRPr>
          </a:p>
          <a:p>
            <a:endParaRPr lang="fr-FR" sz="1600" dirty="0" smtClean="0">
              <a:solidFill>
                <a:schemeClr val="bg1"/>
              </a:solidFill>
            </a:endParaRPr>
          </a:p>
          <a:p>
            <a:endParaRPr lang="fr-FR" sz="16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600" dirty="0">
              <a:solidFill>
                <a:schemeClr val="bg1"/>
              </a:solidFill>
            </a:endParaRPr>
          </a:p>
          <a:p>
            <a:r>
              <a:rPr lang="fr-FR" sz="2400" b="1" dirty="0" smtClean="0">
                <a:solidFill>
                  <a:schemeClr val="bg1"/>
                </a:solidFill>
              </a:rPr>
              <a:t>* Préparer les enfants à une éventuelle intégration du programme avenir national</a:t>
            </a:r>
            <a:endParaRPr lang="fr-FR" sz="2400" dirty="0" smtClean="0">
              <a:solidFill>
                <a:schemeClr val="bg1"/>
              </a:solidFill>
            </a:endParaRPr>
          </a:p>
          <a:p>
            <a:endParaRPr lang="fr-FR" sz="1600" b="1" dirty="0" smtClean="0">
              <a:solidFill>
                <a:schemeClr val="bg1"/>
              </a:solidFill>
            </a:endParaRPr>
          </a:p>
          <a:p>
            <a:endParaRPr lang="fr-FR" sz="16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600" b="1" dirty="0" smtClean="0">
              <a:solidFill>
                <a:schemeClr val="bg1"/>
              </a:solidFill>
            </a:endParaRPr>
          </a:p>
          <a:p>
            <a:r>
              <a:rPr lang="fr-FR" sz="2400" b="1" dirty="0" smtClean="0">
                <a:solidFill>
                  <a:schemeClr val="bg1"/>
                </a:solidFill>
              </a:rPr>
              <a:t>* Développer les qualités prioritaires pour devenir CHAMPION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Coordination, souplesse, pied, équilibre postural</a:t>
            </a:r>
            <a:endParaRPr lang="fr-FR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6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600" dirty="0" smtClean="0">
              <a:solidFill>
                <a:schemeClr val="bg1"/>
              </a:solidFill>
            </a:endParaRPr>
          </a:p>
          <a:p>
            <a:r>
              <a:rPr lang="fr-FR" sz="2400" b="1" dirty="0" smtClean="0">
                <a:solidFill>
                  <a:schemeClr val="bg1"/>
                </a:solidFill>
              </a:rPr>
              <a:t>* Donner une technique NON LIMITATIVE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Fondamentaux techniques, chaîne de coordination bas/haut, relâchement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600" dirty="0">
              <a:solidFill>
                <a:schemeClr val="bg1"/>
              </a:solidFill>
            </a:endParaRPr>
          </a:p>
          <a:p>
            <a:endParaRPr lang="fr-FR" sz="2400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r-FR" sz="2400" dirty="0" smtClean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59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3752" y="-243408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752" y="188641"/>
            <a:ext cx="8982744" cy="792088"/>
          </a:xfrm>
          <a:ln cmpd="dbl">
            <a:solidFill>
              <a:srgbClr val="FFFF00"/>
            </a:solidFill>
          </a:ln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FFFF00"/>
                </a:solidFill>
              </a:rPr>
              <a:t>16/ La cible : POTENTIEL</a:t>
            </a:r>
            <a:endParaRPr lang="fr-FR" sz="36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52" y="1196752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smtClean="0">
                <a:solidFill>
                  <a:schemeClr val="bg1"/>
                </a:solidFill>
              </a:rPr>
              <a:t>* </a:t>
            </a:r>
            <a:endParaRPr lang="fr-FR" sz="24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600" dirty="0">
              <a:solidFill>
                <a:schemeClr val="bg1"/>
              </a:solidFill>
            </a:endParaRPr>
          </a:p>
          <a:p>
            <a:endParaRPr lang="fr-FR" sz="2400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r-FR" sz="2400" dirty="0" smtClean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r-FR" sz="2400" dirty="0">
              <a:solidFill>
                <a:schemeClr val="bg1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7745" y="1269895"/>
            <a:ext cx="4584589" cy="2786113"/>
          </a:xfrm>
          <a:prstGeom prst="rect">
            <a:avLst/>
          </a:prstGeom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597769"/>
              </p:ext>
            </p:extLst>
          </p:nvPr>
        </p:nvGraphicFramePr>
        <p:xfrm>
          <a:off x="2096361" y="4158563"/>
          <a:ext cx="5359401" cy="2524125"/>
        </p:xfrm>
        <a:graphic>
          <a:graphicData uri="http://schemas.openxmlformats.org/drawingml/2006/table">
            <a:tbl>
              <a:tblPr/>
              <a:tblGrid>
                <a:gridCol w="761549"/>
                <a:gridCol w="1551656"/>
                <a:gridCol w="761549"/>
                <a:gridCol w="761549"/>
                <a:gridCol w="761549"/>
                <a:gridCol w="761549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N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Fréquence</a:t>
                      </a:r>
                      <a:r>
                        <a:rPr lang="en-N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NZ" sz="1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gestuelle</a:t>
                      </a:r>
                      <a:endParaRPr lang="en-N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N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Qualité</a:t>
                      </a:r>
                      <a:r>
                        <a:rPr lang="en-N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de pied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Sens du </a:t>
                      </a:r>
                      <a:r>
                        <a:rPr lang="en-NZ" sz="1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jeu</a:t>
                      </a:r>
                      <a:endParaRPr lang="en-N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Coups forts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Vitesse</a:t>
                      </a:r>
                      <a:r>
                        <a:rPr lang="en-N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progression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Environnement</a:t>
                      </a:r>
                      <a:r>
                        <a:rPr lang="en-N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NZ" sz="1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Sportif</a:t>
                      </a:r>
                      <a:endParaRPr lang="en-N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Environnement</a:t>
                      </a:r>
                      <a:r>
                        <a:rPr lang="en-N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Familial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Endurance </a:t>
                      </a:r>
                      <a:r>
                        <a:rPr lang="en-NZ" sz="1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mentale</a:t>
                      </a:r>
                      <a:endParaRPr lang="en-N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Audace</a:t>
                      </a:r>
                      <a:endParaRPr lang="en-N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Enthousiasme</a:t>
                      </a:r>
                      <a:endParaRPr lang="en-N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↑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NZ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à remplir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486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856984" cy="1024581"/>
          </a:xfrm>
          <a:ln cmpd="dbl"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fr-FR" sz="4800" b="1" dirty="0" smtClean="0">
                <a:solidFill>
                  <a:srgbClr val="FFFF00"/>
                </a:solidFill>
              </a:rPr>
              <a:t>1/ Bien accueillir les familles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556792"/>
            <a:ext cx="9144000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u="sng" dirty="0" smtClean="0">
                <a:solidFill>
                  <a:schemeClr val="bg1"/>
                </a:solidFill>
              </a:rPr>
              <a:t>1</a:t>
            </a:r>
            <a:r>
              <a:rPr lang="fr-FR" sz="3200" b="1" u="sng" baseline="30000" dirty="0" smtClean="0">
                <a:solidFill>
                  <a:schemeClr val="bg1"/>
                </a:solidFill>
              </a:rPr>
              <a:t>ère</a:t>
            </a:r>
            <a:r>
              <a:rPr lang="fr-FR" sz="3200" b="1" u="sng" dirty="0" smtClean="0">
                <a:solidFill>
                  <a:schemeClr val="bg1"/>
                </a:solidFill>
              </a:rPr>
              <a:t> réunion </a:t>
            </a:r>
            <a:endParaRPr lang="fr-FR" sz="3200" dirty="0">
              <a:solidFill>
                <a:schemeClr val="bg1"/>
              </a:solidFill>
            </a:endParaRPr>
          </a:p>
          <a:p>
            <a:r>
              <a:rPr lang="fr-FR" sz="3200" dirty="0" smtClean="0">
                <a:solidFill>
                  <a:schemeClr val="bg1"/>
                </a:solidFill>
              </a:rPr>
              <a:t>*début d’année, présenter et expliquer GALAXIE aux parents (concept pédagogique)</a:t>
            </a:r>
          </a:p>
          <a:p>
            <a:r>
              <a:rPr lang="fr-FR" sz="3200" dirty="0" smtClean="0">
                <a:solidFill>
                  <a:schemeClr val="bg1"/>
                </a:solidFill>
              </a:rPr>
              <a:t>*remise du passeport de l’enfant (ses compétences)</a:t>
            </a:r>
          </a:p>
          <a:p>
            <a:r>
              <a:rPr lang="fr-FR" sz="3200" dirty="0" smtClean="0">
                <a:solidFill>
                  <a:schemeClr val="bg1"/>
                </a:solidFill>
              </a:rPr>
              <a:t>*expliquer le lien de suivi avec le carnet pédagogique</a:t>
            </a:r>
          </a:p>
          <a:p>
            <a:r>
              <a:rPr lang="fr-FR" sz="3200" dirty="0" smtClean="0">
                <a:solidFill>
                  <a:schemeClr val="bg1"/>
                </a:solidFill>
              </a:rPr>
              <a:t>*intégrer les parents au programme  </a:t>
            </a:r>
          </a:p>
          <a:p>
            <a:endParaRPr lang="fr-FR" sz="3200" dirty="0">
              <a:solidFill>
                <a:schemeClr val="bg1"/>
              </a:solidFill>
            </a:endParaRPr>
          </a:p>
          <a:p>
            <a:r>
              <a:rPr lang="fr-FR" sz="3200" b="1" u="sng" dirty="0" smtClean="0">
                <a:solidFill>
                  <a:schemeClr val="bg1"/>
                </a:solidFill>
              </a:rPr>
              <a:t>2</a:t>
            </a:r>
            <a:r>
              <a:rPr lang="fr-FR" sz="3200" b="1" u="sng" baseline="30000" dirty="0" smtClean="0">
                <a:solidFill>
                  <a:schemeClr val="bg1"/>
                </a:solidFill>
              </a:rPr>
              <a:t>ème</a:t>
            </a:r>
            <a:r>
              <a:rPr lang="fr-FR" sz="3200" b="1" u="sng" dirty="0" smtClean="0">
                <a:solidFill>
                  <a:schemeClr val="bg1"/>
                </a:solidFill>
              </a:rPr>
              <a:t> </a:t>
            </a:r>
            <a:r>
              <a:rPr lang="fr-FR" sz="3200" b="1" u="sng" dirty="0">
                <a:solidFill>
                  <a:schemeClr val="bg1"/>
                </a:solidFill>
              </a:rPr>
              <a:t>réunion </a:t>
            </a:r>
            <a:endParaRPr lang="fr-FR" sz="3200" dirty="0">
              <a:solidFill>
                <a:schemeClr val="bg1"/>
              </a:solidFill>
            </a:endParaRPr>
          </a:p>
          <a:p>
            <a:r>
              <a:rPr lang="fr-FR" sz="3200" dirty="0" smtClean="0">
                <a:solidFill>
                  <a:schemeClr val="bg1"/>
                </a:solidFill>
              </a:rPr>
              <a:t>*présenter les journées « jeu et matchs »</a:t>
            </a:r>
          </a:p>
          <a:p>
            <a:r>
              <a:rPr lang="fr-FR" sz="3200" dirty="0" smtClean="0">
                <a:solidFill>
                  <a:schemeClr val="bg1"/>
                </a:solidFill>
              </a:rPr>
              <a:t>*participation aux rassemblements avec les parents</a:t>
            </a:r>
          </a:p>
          <a:p>
            <a:r>
              <a:rPr lang="fr-FR" sz="3200" dirty="0" smtClean="0">
                <a:solidFill>
                  <a:schemeClr val="bg1"/>
                </a:solidFill>
              </a:rPr>
              <a:t>*expliquer la politique de formation du club</a:t>
            </a:r>
          </a:p>
          <a:p>
            <a:pPr marL="457200" indent="-457200">
              <a:buFontTx/>
              <a:buChar char="-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63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856984" cy="1024581"/>
          </a:xfrm>
          <a:ln cmpd="dbl"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fr-FR" sz="4800" b="1" dirty="0">
                <a:solidFill>
                  <a:srgbClr val="FFFF00"/>
                </a:solidFill>
              </a:rPr>
              <a:t>2</a:t>
            </a:r>
            <a:r>
              <a:rPr lang="fr-FR" sz="4800" b="1" dirty="0" smtClean="0">
                <a:solidFill>
                  <a:srgbClr val="FFFF00"/>
                </a:solidFill>
              </a:rPr>
              <a:t>/ Programme régulier et soutenu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556792"/>
            <a:ext cx="9144000" cy="1092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*</a:t>
            </a:r>
            <a:r>
              <a:rPr lang="fr-FR" sz="3200" b="1" dirty="0" smtClean="0">
                <a:solidFill>
                  <a:schemeClr val="bg1"/>
                </a:solidFill>
              </a:rPr>
              <a:t>Adapter au jeune public </a:t>
            </a:r>
            <a:r>
              <a:rPr lang="fr-FR" sz="3200" dirty="0" smtClean="0">
                <a:solidFill>
                  <a:schemeClr val="bg1"/>
                </a:solidFill>
              </a:rPr>
              <a:t>(situations d’apprentissage)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Hiérarchisation des tâches (carnet pédagogique)</a:t>
            </a:r>
          </a:p>
          <a:p>
            <a:endParaRPr lang="fr-FR" sz="32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Proposer 2 séances / semaine NIVEAU BLANC</a:t>
            </a: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Proposer le jeu libre en opposition avec les parents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Etaler le programme sur l’année (février à décembre)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70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856984" cy="1024581"/>
          </a:xfrm>
          <a:ln cmpd="dbl"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fr-FR" sz="4800" b="1" dirty="0">
                <a:solidFill>
                  <a:srgbClr val="FFFF00"/>
                </a:solidFill>
              </a:rPr>
              <a:t>3</a:t>
            </a:r>
            <a:r>
              <a:rPr lang="fr-FR" sz="4800" b="1" dirty="0" smtClean="0">
                <a:solidFill>
                  <a:srgbClr val="FFFF00"/>
                </a:solidFill>
              </a:rPr>
              <a:t>/ Espace, matériel adapté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556792"/>
            <a:ext cx="9144000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*</a:t>
            </a:r>
            <a:r>
              <a:rPr lang="fr-FR" sz="3200" b="1" dirty="0" smtClean="0">
                <a:solidFill>
                  <a:schemeClr val="bg1"/>
                </a:solidFill>
              </a:rPr>
              <a:t>Décoration du club aux couleurs GALAXIE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Utilisation des figurines au sein du club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32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Avoir le matériel adapté (ballons et balles)</a:t>
            </a:r>
          </a:p>
          <a:p>
            <a:endParaRPr lang="fr-FR" sz="32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Configurer des espaces spécifiques dans le club</a:t>
            </a:r>
          </a:p>
          <a:p>
            <a:pPr marL="1371600" lvl="2" indent="-457200">
              <a:buFontTx/>
              <a:buChar char="-"/>
            </a:pPr>
            <a:r>
              <a:rPr lang="fr-FR" sz="3200" dirty="0" smtClean="0">
                <a:solidFill>
                  <a:schemeClr val="bg1"/>
                </a:solidFill>
              </a:rPr>
              <a:t>Bien démarquer les espaces par NIVEAU</a:t>
            </a:r>
          </a:p>
          <a:p>
            <a:pPr marL="1371600" lvl="2" indent="-457200">
              <a:buFontTx/>
              <a:buChar char="-"/>
            </a:pPr>
            <a:r>
              <a:rPr lang="fr-FR" sz="3200" dirty="0" smtClean="0">
                <a:solidFill>
                  <a:schemeClr val="bg1"/>
                </a:solidFill>
              </a:rPr>
              <a:t>Harmoniser les couleurs et les niveaux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57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3504" y="188641"/>
            <a:ext cx="8576968" cy="792088"/>
          </a:xfrm>
          <a:ln cmpd="dbl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fr-FR" sz="4800" b="1" dirty="0" smtClean="0">
                <a:solidFill>
                  <a:srgbClr val="FFFF00"/>
                </a:solidFill>
              </a:rPr>
              <a:t>4/ Encadrement 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556792"/>
            <a:ext cx="9144000" cy="11295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*</a:t>
            </a:r>
            <a:r>
              <a:rPr lang="fr-FR" sz="3200" b="1" dirty="0" smtClean="0">
                <a:solidFill>
                  <a:schemeClr val="bg1"/>
                </a:solidFill>
              </a:rPr>
              <a:t>Utilisation des enseignants les plus compétents pour ces tranches d’âge.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Avoir un encadrement suffisant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Avoir des exigences sur le savoir ÊTRE (veiller à l’attitude dégagée par l’enseignant)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Dynamisme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Passion – envie de voir progresser 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Impliquer les parents, aide humaine psychologique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3200" dirty="0" err="1" smtClean="0">
                <a:solidFill>
                  <a:schemeClr val="bg1"/>
                </a:solidFill>
              </a:rPr>
              <a:t>Sparring</a:t>
            </a:r>
            <a:r>
              <a:rPr lang="fr-FR" sz="3200" dirty="0" smtClean="0">
                <a:solidFill>
                  <a:schemeClr val="bg1"/>
                </a:solidFill>
              </a:rPr>
              <a:t> </a:t>
            </a:r>
            <a:r>
              <a:rPr lang="fr-FR" sz="3200" dirty="0" smtClean="0">
                <a:solidFill>
                  <a:schemeClr val="bg1"/>
                </a:solidFill>
              </a:rPr>
              <a:t>(répétiteur, peut faire progresser…)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55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3504" y="188641"/>
            <a:ext cx="8576968" cy="792088"/>
          </a:xfrm>
          <a:ln cmpd="dbl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fr-FR" sz="4800" b="1" dirty="0">
                <a:solidFill>
                  <a:srgbClr val="FFFF00"/>
                </a:solidFill>
              </a:rPr>
              <a:t>5</a:t>
            </a:r>
            <a:r>
              <a:rPr lang="fr-FR" sz="4800" b="1" dirty="0" smtClean="0">
                <a:solidFill>
                  <a:srgbClr val="FFFF00"/>
                </a:solidFill>
              </a:rPr>
              <a:t>/ Comportement de l’enseignant 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52" y="1196752"/>
            <a:ext cx="9144000" cy="1200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*</a:t>
            </a:r>
            <a:r>
              <a:rPr lang="fr-FR" sz="2800" dirty="0" smtClean="0">
                <a:solidFill>
                  <a:schemeClr val="bg1"/>
                </a:solidFill>
              </a:rPr>
              <a:t>Utiliser un langage adapté, maîtrisé son intensité de voix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Comptage de points (auto-évaluation)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Connaissance de l’enfant de 5 ans</a:t>
            </a:r>
          </a:p>
          <a:p>
            <a:pPr lvl="2"/>
            <a:endParaRPr lang="fr-FR" sz="28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Faire preuve de patience, être passionné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bg1"/>
                </a:solidFill>
              </a:rPr>
              <a:t>Etre content de leur réussite, progrès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Evoluer avec bienveillance et dans la sérénité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Leur épanouissement passe par le développement de la confiance de soi, l’estime de soi.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3200" dirty="0" smtClean="0">
                <a:solidFill>
                  <a:schemeClr val="bg1"/>
                </a:solidFill>
              </a:rPr>
              <a:t>Proposer un contenu pédagogique adapté</a:t>
            </a:r>
            <a:endParaRPr lang="fr-FR" sz="3200" dirty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Savoir faire évoluer une situation au bon moment</a:t>
            </a:r>
            <a:endParaRPr lang="fr-FR" sz="2800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14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" name="Picture 414" descr="C:\Users\Tom\AppData\Local\Microsoft\Windows\Temporary Internet Files\Content.IE5\54P6HUVA\MPj043855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0828"/>
            <a:ext cx="9144000" cy="7317432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01861"/>
            <a:ext cx="9036496" cy="5456139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6600" b="1" dirty="0" smtClean="0">
              <a:solidFill>
                <a:schemeClr val="bg1"/>
              </a:solidFill>
            </a:endParaRPr>
          </a:p>
          <a:p>
            <a:endParaRPr lang="fr-FR" sz="4000" b="1" dirty="0">
              <a:solidFill>
                <a:srgbClr val="FFFF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-12494"/>
            <a:ext cx="8464948" cy="623930"/>
          </a:xfrm>
          <a:ln cmpd="dbl"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fr-FR" sz="4800" b="1" dirty="0" smtClean="0">
                <a:solidFill>
                  <a:srgbClr val="FFFF00"/>
                </a:solidFill>
              </a:rPr>
              <a:t>6/ Impliquer les parents 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6117" y="691376"/>
            <a:ext cx="8880379" cy="1218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*</a:t>
            </a:r>
            <a:r>
              <a:rPr lang="fr-FR" sz="2800" b="1" dirty="0" smtClean="0">
                <a:solidFill>
                  <a:schemeClr val="bg1"/>
                </a:solidFill>
              </a:rPr>
              <a:t>Pour les parents des enfants les plus jeunes (4/5 ans)</a:t>
            </a:r>
          </a:p>
          <a:p>
            <a:pPr lvl="2"/>
            <a:endParaRPr lang="fr-FR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 smtClean="0">
                <a:solidFill>
                  <a:schemeClr val="bg1"/>
                </a:solidFill>
              </a:rPr>
              <a:t>Intégrer les parents aux séances (rôle de répétiteurs)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Etoffer l’encadrement sur des tâches simples</a:t>
            </a:r>
            <a:endParaRPr lang="fr-FR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 smtClean="0">
                <a:solidFill>
                  <a:schemeClr val="bg1"/>
                </a:solidFill>
              </a:rPr>
              <a:t>Former les parents à jouer avec leur enfant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Présenter des balles, explications sur les SIT. D’APP.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Apport psychologique intéressant pour l’enfant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Complicité avec papa / maman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b="1" dirty="0" smtClean="0">
                <a:solidFill>
                  <a:schemeClr val="bg1"/>
                </a:solidFill>
              </a:rPr>
              <a:t>Proposer une formule club spéciale parents / enfants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b="1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 smtClean="0">
                <a:solidFill>
                  <a:schemeClr val="bg1"/>
                </a:solidFill>
              </a:rPr>
              <a:t>Former à accompagner les jeunes compétiteurs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Les intéresser à la pratique de leur enfant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bg1"/>
                </a:solidFill>
              </a:rPr>
              <a:t>Aider à construire le projet éducatif et sportif</a:t>
            </a:r>
            <a:endParaRPr lang="fr-FR" sz="2800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 smtClean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69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C4AD9E9-A9C0-46F2-BF42-B91887159A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Thème design - Tunnel</Template>
  <TotalTime>1223</TotalTime>
  <Words>1923</Words>
  <Application>Microsoft Office PowerPoint</Application>
  <PresentationFormat>Affichage à l'écran (4:3)</PresentationFormat>
  <Paragraphs>711</Paragraphs>
  <Slides>31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4" baseType="lpstr">
      <vt:lpstr>Arial</vt:lpstr>
      <vt:lpstr>Calibri</vt:lpstr>
      <vt:lpstr>Thème Office</vt:lpstr>
      <vt:lpstr>LA FORMATION DES 5 / 7 ANS</vt:lpstr>
      <vt:lpstr>ACCUEIL  DES ENFANTS ET DES PARENTS  à partir de 4 et 5 ans </vt:lpstr>
      <vt:lpstr>MISE EN ŒUVRE DU PROGRAMME</vt:lpstr>
      <vt:lpstr>1/ Bien accueillir les familles</vt:lpstr>
      <vt:lpstr>2/ Programme régulier et soutenu</vt:lpstr>
      <vt:lpstr>3/ Espace, matériel adapté</vt:lpstr>
      <vt:lpstr>4/ Encadrement </vt:lpstr>
      <vt:lpstr>5/ Comportement de l’enseignant </vt:lpstr>
      <vt:lpstr>6/ Impliquer les parents </vt:lpstr>
      <vt:lpstr>7/ Découverte du jeu (compétition)</vt:lpstr>
      <vt:lpstr>ORGANISER   L’APPRENTISSAGE  et ENSEIGNER </vt:lpstr>
      <vt:lpstr>1/ Développement des compétences </vt:lpstr>
      <vt:lpstr>2/ Allers – retours entre les terrains </vt:lpstr>
      <vt:lpstr>2/ Allers – retours entre les terrains </vt:lpstr>
      <vt:lpstr>2/ Allers – retours entre les terrains </vt:lpstr>
      <vt:lpstr>3/ Apprendre à mettre en jeu </vt:lpstr>
      <vt:lpstr>3/ Apprendre à mettre en jeu </vt:lpstr>
      <vt:lpstr>4/ Garantir un volume de frappes </vt:lpstr>
      <vt:lpstr>5/ Assurer un volume semaine  </vt:lpstr>
      <vt:lpstr>6/ Situations pédagogiques et compétences à acquérir </vt:lpstr>
      <vt:lpstr>7/ Proposition de PROGRAMMATION</vt:lpstr>
      <vt:lpstr>8/ Terrain BLANC </vt:lpstr>
      <vt:lpstr>9/ Terrain VIOLET </vt:lpstr>
      <vt:lpstr>10/ Terrain ROUGE </vt:lpstr>
      <vt:lpstr>11/ Terrain ORANGE </vt:lpstr>
      <vt:lpstr>12/ Terrain VERT </vt:lpstr>
      <vt:lpstr>REPERER LES QUALITES  NECESSAIRES POUR UNE PRATIQUE PLUS INTENSIVE ET DES PROGRES RAPIDES</vt:lpstr>
      <vt:lpstr>13/ Développer qualités physiques et morales</vt:lpstr>
      <vt:lpstr>14/Détecter tôt, détecter tout le temps</vt:lpstr>
      <vt:lpstr>15/ Programme avenir régional</vt:lpstr>
      <vt:lpstr>16/ La cible : POTENTIEL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FORMATION DES 5 / 7 ANS</dc:title>
  <dc:creator>GERARD</dc:creator>
  <cp:keywords/>
  <cp:lastModifiedBy>GERARD</cp:lastModifiedBy>
  <cp:revision>79</cp:revision>
  <cp:lastPrinted>2017-04-27T04:14:27Z</cp:lastPrinted>
  <dcterms:created xsi:type="dcterms:W3CDTF">2017-02-13T20:16:47Z</dcterms:created>
  <dcterms:modified xsi:type="dcterms:W3CDTF">2017-07-24T18:35:42Z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TC300072819990</vt:lpwstr>
  </property>
</Properties>
</file>